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472D"/>
    <a:srgbClr val="1121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198" y="-16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5" name="Date Placeholder 14"/>
          <p:cNvSpPr>
            <a:spLocks noGrp="1"/>
          </p:cNvSpPr>
          <p:nvPr>
            <p:ph type="dt" sz="half" idx="10"/>
          </p:nvPr>
        </p:nvSpPr>
        <p:spPr/>
        <p:txBody>
          <a:bodyPr/>
          <a:lstStyle/>
          <a:p>
            <a:fld id="{F8755871-35A2-4150-A31E-9E994BA608F9}" type="datetimeFigureOut">
              <a:rPr lang="en-US" smtClean="0"/>
              <a:t>3/19/2013</a:t>
            </a:fld>
            <a:endParaRPr lang="en-US"/>
          </a:p>
        </p:txBody>
      </p:sp>
      <p:sp>
        <p:nvSpPr>
          <p:cNvPr id="16" name="Slide Number Placeholder 15"/>
          <p:cNvSpPr>
            <a:spLocks noGrp="1"/>
          </p:cNvSpPr>
          <p:nvPr>
            <p:ph type="sldNum" sz="quarter" idx="11"/>
          </p:nvPr>
        </p:nvSpPr>
        <p:spPr/>
        <p:txBody>
          <a:bodyPr/>
          <a:lstStyle/>
          <a:p>
            <a:fld id="{0597B227-C3C3-4300-9493-9E2345865009}" type="slidenum">
              <a:rPr lang="en-US" smtClean="0"/>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755871-35A2-4150-A31E-9E994BA608F9}" type="datetimeFigureOut">
              <a:rPr lang="en-US" smtClean="0"/>
              <a:t>3/19/2013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97B227-C3C3-4300-9493-9E234586500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8755871-35A2-4150-A31E-9E994BA608F9}" type="datetimeFigureOut">
              <a:rPr lang="en-US" smtClean="0"/>
              <a:t>3/19/2013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97B227-C3C3-4300-9493-9E234586500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4" name="Date Placeholder 13"/>
          <p:cNvSpPr>
            <a:spLocks noGrp="1"/>
          </p:cNvSpPr>
          <p:nvPr>
            <p:ph type="dt" sz="half" idx="10"/>
          </p:nvPr>
        </p:nvSpPr>
        <p:spPr/>
        <p:txBody>
          <a:bodyPr/>
          <a:lstStyle/>
          <a:p>
            <a:fld id="{F8755871-35A2-4150-A31E-9E994BA608F9}" type="datetimeFigureOut">
              <a:rPr lang="en-US" smtClean="0"/>
              <a:t>3/19/2013</a:t>
            </a:fld>
            <a:endParaRPr lang="en-US"/>
          </a:p>
        </p:txBody>
      </p:sp>
      <p:sp>
        <p:nvSpPr>
          <p:cNvPr id="15" name="Slide Number Placeholder 14"/>
          <p:cNvSpPr>
            <a:spLocks noGrp="1"/>
          </p:cNvSpPr>
          <p:nvPr>
            <p:ph type="sldNum" sz="quarter" idx="11"/>
          </p:nvPr>
        </p:nvSpPr>
        <p:spPr/>
        <p:txBody>
          <a:bodyPr/>
          <a:lstStyle/>
          <a:p>
            <a:fld id="{0597B227-C3C3-4300-9493-9E2345865009}" type="slidenum">
              <a:rPr lang="en-US" smtClean="0"/>
              <a:t>‹#›</a:t>
            </a:fld>
            <a:endParaRPr lang="en-US"/>
          </a:p>
        </p:txBody>
      </p:sp>
      <p:sp>
        <p:nvSpPr>
          <p:cNvPr id="16" name="Footer Placeholder 15"/>
          <p:cNvSpPr>
            <a:spLocks noGrp="1"/>
          </p:cNvSpPr>
          <p:nvPr>
            <p:ph type="ftr" sz="quarter" idx="12"/>
          </p:nvPr>
        </p:nvSpPr>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Date Placeholder 11"/>
          <p:cNvSpPr>
            <a:spLocks noGrp="1"/>
          </p:cNvSpPr>
          <p:nvPr>
            <p:ph type="dt" sz="half" idx="10"/>
          </p:nvPr>
        </p:nvSpPr>
        <p:spPr/>
        <p:txBody>
          <a:bodyPr/>
          <a:lstStyle/>
          <a:p>
            <a:fld id="{F8755871-35A2-4150-A31E-9E994BA608F9}" type="datetimeFigureOut">
              <a:rPr lang="en-US" smtClean="0"/>
              <a:t>3/19/2013</a:t>
            </a:fld>
            <a:endParaRPr lang="en-US"/>
          </a:p>
        </p:txBody>
      </p:sp>
      <p:sp>
        <p:nvSpPr>
          <p:cNvPr id="13" name="Slide Number Placeholder 12"/>
          <p:cNvSpPr>
            <a:spLocks noGrp="1"/>
          </p:cNvSpPr>
          <p:nvPr>
            <p:ph type="sldNum" sz="quarter" idx="11"/>
          </p:nvPr>
        </p:nvSpPr>
        <p:spPr/>
        <p:txBody>
          <a:bodyPr/>
          <a:lstStyle/>
          <a:p>
            <a:fld id="{0597B227-C3C3-4300-9493-9E2345865009}"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F8755871-35A2-4150-A31E-9E994BA608F9}" type="datetimeFigureOut">
              <a:rPr lang="en-US" smtClean="0"/>
              <a:t>3/19/2013</a:t>
            </a:fld>
            <a:endParaRPr lang="en-US"/>
          </a:p>
        </p:txBody>
      </p:sp>
      <p:sp>
        <p:nvSpPr>
          <p:cNvPr id="9" name="Slide Number Placeholder 8"/>
          <p:cNvSpPr>
            <a:spLocks noGrp="1"/>
          </p:cNvSpPr>
          <p:nvPr>
            <p:ph type="sldNum" sz="quarter" idx="11"/>
          </p:nvPr>
        </p:nvSpPr>
        <p:spPr/>
        <p:txBody>
          <a:bodyPr/>
          <a:lstStyle/>
          <a:p>
            <a:fld id="{0597B227-C3C3-4300-9493-9E2345865009}"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
        <p:nvSpPr>
          <p:cNvPr id="11" name="Title 10"/>
          <p:cNvSpPr>
            <a:spLocks noGrp="1"/>
          </p:cNvSpPr>
          <p:nvPr>
            <p:ph type="title"/>
          </p:nvPr>
        </p:nvSpPr>
        <p:spPr/>
        <p:txBody>
          <a:bodyPr/>
          <a:lstStyle/>
          <a:p>
            <a:r>
              <a:rPr lang="en-US" smtClean="0"/>
              <a:t>Click to edit Master title style</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en-US" smtClean="0"/>
              <a:t>Click to edit Master title style</a:t>
            </a:r>
            <a:endParaRPr lang="en-US" dirty="0"/>
          </a:p>
        </p:txBody>
      </p:sp>
      <p:sp>
        <p:nvSpPr>
          <p:cNvPr id="14" name="Date Placeholder 13"/>
          <p:cNvSpPr>
            <a:spLocks noGrp="1"/>
          </p:cNvSpPr>
          <p:nvPr>
            <p:ph type="dt" sz="half" idx="10"/>
          </p:nvPr>
        </p:nvSpPr>
        <p:spPr/>
        <p:txBody>
          <a:bodyPr/>
          <a:lstStyle/>
          <a:p>
            <a:fld id="{F8755871-35A2-4150-A31E-9E994BA608F9}" type="datetimeFigureOut">
              <a:rPr lang="en-US" smtClean="0"/>
              <a:t>3/19/2013</a:t>
            </a:fld>
            <a:endParaRPr lang="en-US"/>
          </a:p>
        </p:txBody>
      </p:sp>
      <p:sp>
        <p:nvSpPr>
          <p:cNvPr id="15" name="Slide Number Placeholder 14"/>
          <p:cNvSpPr>
            <a:spLocks noGrp="1"/>
          </p:cNvSpPr>
          <p:nvPr>
            <p:ph type="sldNum" sz="quarter" idx="11"/>
          </p:nvPr>
        </p:nvSpPr>
        <p:spPr/>
        <p:txBody>
          <a:bodyPr/>
          <a:lstStyle/>
          <a:p>
            <a:fld id="{0597B227-C3C3-4300-9493-9E2345865009}" type="slidenum">
              <a:rPr lang="en-US" smtClean="0"/>
              <a:t>‹#›</a:t>
            </a:fld>
            <a:endParaRPr lang="en-US"/>
          </a:p>
        </p:txBody>
      </p:sp>
      <p:sp>
        <p:nvSpPr>
          <p:cNvPr id="16" name="Footer Placeholder 15"/>
          <p:cNvSpPr>
            <a:spLocks noGrp="1"/>
          </p:cNvSpPr>
          <p:nvPr>
            <p:ph type="ftr" sz="quarter" idx="12"/>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Date Placeholder 6"/>
          <p:cNvSpPr>
            <a:spLocks noGrp="1"/>
          </p:cNvSpPr>
          <p:nvPr>
            <p:ph type="dt" sz="half" idx="10"/>
          </p:nvPr>
        </p:nvSpPr>
        <p:spPr/>
        <p:txBody>
          <a:bodyPr/>
          <a:lstStyle/>
          <a:p>
            <a:fld id="{F8755871-35A2-4150-A31E-9E994BA608F9}" type="datetimeFigureOut">
              <a:rPr lang="en-US" smtClean="0"/>
              <a:t>3/19/2013</a:t>
            </a:fld>
            <a:endParaRPr lang="en-US"/>
          </a:p>
        </p:txBody>
      </p:sp>
      <p:sp>
        <p:nvSpPr>
          <p:cNvPr id="8" name="Slide Number Placeholder 7"/>
          <p:cNvSpPr>
            <a:spLocks noGrp="1"/>
          </p:cNvSpPr>
          <p:nvPr>
            <p:ph type="sldNum" sz="quarter" idx="11"/>
          </p:nvPr>
        </p:nvSpPr>
        <p:spPr/>
        <p:txBody>
          <a:bodyPr/>
          <a:lstStyle/>
          <a:p>
            <a:fld id="{0597B227-C3C3-4300-9493-9E2345865009}"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8755871-35A2-4150-A31E-9E994BA608F9}" type="datetimeFigureOut">
              <a:rPr lang="en-US" smtClean="0"/>
              <a:t>3/19/2013</a:t>
            </a:fld>
            <a:endParaRPr lang="en-US"/>
          </a:p>
        </p:txBody>
      </p:sp>
      <p:sp>
        <p:nvSpPr>
          <p:cNvPr id="6" name="Slide Number Placeholder 5"/>
          <p:cNvSpPr>
            <a:spLocks noGrp="1"/>
          </p:cNvSpPr>
          <p:nvPr>
            <p:ph type="sldNum" sz="quarter" idx="11"/>
          </p:nvPr>
        </p:nvSpPr>
        <p:spPr/>
        <p:txBody>
          <a:bodyPr/>
          <a:lstStyle/>
          <a:p>
            <a:fld id="{0597B227-C3C3-4300-9493-9E2345865009}" type="slidenum">
              <a:rPr lang="en-US" smtClean="0"/>
              <a:t>‹#›</a:t>
            </a:fld>
            <a:endParaRPr lang="en-US"/>
          </a:p>
        </p:txBody>
      </p:sp>
      <p:sp>
        <p:nvSpPr>
          <p:cNvPr id="7" name="Footer Placeholder 6"/>
          <p:cNvSpPr>
            <a:spLocks noGrp="1"/>
          </p:cNvSpPr>
          <p:nvPr>
            <p:ph type="ftr" sz="quarter" idx="12"/>
          </p:nvPr>
        </p:nvSpPr>
        <p:spPr/>
        <p:txBody>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5" name="Date Placeholder 14"/>
          <p:cNvSpPr>
            <a:spLocks noGrp="1"/>
          </p:cNvSpPr>
          <p:nvPr>
            <p:ph type="dt" sz="half" idx="10"/>
          </p:nvPr>
        </p:nvSpPr>
        <p:spPr/>
        <p:txBody>
          <a:bodyPr/>
          <a:lstStyle/>
          <a:p>
            <a:fld id="{F8755871-35A2-4150-A31E-9E994BA608F9}" type="datetimeFigureOut">
              <a:rPr lang="en-US" smtClean="0"/>
              <a:t>3/19/2013</a:t>
            </a:fld>
            <a:endParaRPr lang="en-US"/>
          </a:p>
        </p:txBody>
      </p:sp>
      <p:sp>
        <p:nvSpPr>
          <p:cNvPr id="16" name="Slide Number Placeholder 15"/>
          <p:cNvSpPr>
            <a:spLocks noGrp="1"/>
          </p:cNvSpPr>
          <p:nvPr>
            <p:ph type="sldNum" sz="quarter" idx="11"/>
          </p:nvPr>
        </p:nvSpPr>
        <p:spPr/>
        <p:txBody>
          <a:bodyPr/>
          <a:lstStyle/>
          <a:p>
            <a:fld id="{0597B227-C3C3-4300-9493-9E2345865009}" type="slidenum">
              <a:rPr lang="en-US" smtClean="0"/>
              <a:t>‹#›</a:t>
            </a:fld>
            <a:endParaRPr lang="en-US"/>
          </a:p>
        </p:txBody>
      </p:sp>
      <p:sp>
        <p:nvSpPr>
          <p:cNvPr id="17" name="Footer Placeholder 16"/>
          <p:cNvSpPr>
            <a:spLocks noGrp="1"/>
          </p:cNvSpPr>
          <p:nvPr>
            <p:ph type="ftr" sz="quarter" idx="12"/>
          </p:nvPr>
        </p:nvSpPr>
        <p:spPr/>
        <p:txBody>
          <a:bodyPr/>
          <a:lstStyle/>
          <a:p>
            <a:endParaRPr lang="en-US"/>
          </a:p>
        </p:txBody>
      </p:sp>
      <p:sp>
        <p:nvSpPr>
          <p:cNvPr id="18" name="Title 17"/>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en-US" smtClean="0"/>
              <a:t>Click to edit Master title style</a:t>
            </a:r>
            <a:endParaRPr lang="en-US"/>
          </a:p>
        </p:txBody>
      </p:sp>
      <p:sp>
        <p:nvSpPr>
          <p:cNvPr id="13" name="Date Placeholder 12"/>
          <p:cNvSpPr>
            <a:spLocks noGrp="1"/>
          </p:cNvSpPr>
          <p:nvPr>
            <p:ph type="dt" sz="half" idx="10"/>
          </p:nvPr>
        </p:nvSpPr>
        <p:spPr/>
        <p:txBody>
          <a:bodyPr/>
          <a:lstStyle/>
          <a:p>
            <a:fld id="{F8755871-35A2-4150-A31E-9E994BA608F9}" type="datetimeFigureOut">
              <a:rPr lang="en-US" smtClean="0"/>
              <a:t>3/19/2013</a:t>
            </a:fld>
            <a:endParaRPr lang="en-US"/>
          </a:p>
        </p:txBody>
      </p:sp>
      <p:sp>
        <p:nvSpPr>
          <p:cNvPr id="14" name="Slide Number Placeholder 13"/>
          <p:cNvSpPr>
            <a:spLocks noGrp="1"/>
          </p:cNvSpPr>
          <p:nvPr>
            <p:ph type="sldNum" sz="quarter" idx="11"/>
          </p:nvPr>
        </p:nvSpPr>
        <p:spPr/>
        <p:txBody>
          <a:bodyPr/>
          <a:lstStyle/>
          <a:p>
            <a:fld id="{0597B227-C3C3-4300-9493-9E2345865009}" type="slidenum">
              <a:rPr lang="en-US" smtClean="0"/>
              <a:t>‹#›</a:t>
            </a:fld>
            <a:endParaRPr lang="en-US"/>
          </a:p>
        </p:txBody>
      </p:sp>
      <p:sp>
        <p:nvSpPr>
          <p:cNvPr id="15" name="Footer Placeholder 14"/>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F8755871-35A2-4150-A31E-9E994BA608F9}" type="datetimeFigureOut">
              <a:rPr lang="en-US" smtClean="0"/>
              <a:t>3/19/2013</a:t>
            </a:fld>
            <a:endParaRPr lang="en-US"/>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en-US"/>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0597B227-C3C3-4300-9493-9E2345865009}"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tretch>
            <a:fillRect/>
          </a:stretch>
        </p:blipFill>
        <p:spPr>
          <a:xfrm>
            <a:off x="380999" y="0"/>
            <a:ext cx="8388991" cy="6858000"/>
          </a:xfrm>
          <a:prstGeom prst="rect">
            <a:avLst/>
          </a:prstGeom>
        </p:spPr>
      </p:pic>
      <p:sp>
        <p:nvSpPr>
          <p:cNvPr id="5" name="Rounded Rectangle 4"/>
          <p:cNvSpPr/>
          <p:nvPr/>
        </p:nvSpPr>
        <p:spPr>
          <a:xfrm>
            <a:off x="472519" y="5257800"/>
            <a:ext cx="8267227" cy="7620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6" name="Subtitle 2"/>
          <p:cNvSpPr>
            <a:spLocks noGrp="1"/>
          </p:cNvSpPr>
          <p:nvPr>
            <p:ph type="subTitle" idx="1"/>
          </p:nvPr>
        </p:nvSpPr>
        <p:spPr>
          <a:xfrm>
            <a:off x="472519" y="5295900"/>
            <a:ext cx="7620000" cy="685800"/>
          </a:xfrm>
        </p:spPr>
        <p:txBody>
          <a:bodyPr>
            <a:normAutofit lnSpcReduction="10000"/>
          </a:bodyPr>
          <a:lstStyle/>
          <a:p>
            <a:r>
              <a:rPr lang="en-US" dirty="0" smtClean="0">
                <a:solidFill>
                  <a:srgbClr val="25472D"/>
                </a:solidFill>
              </a:rPr>
              <a:t>Regional Changes in the Era of Good Feelings and the Age of Jackson, 1815 - 1836</a:t>
            </a:r>
            <a:endParaRPr lang="en-US" dirty="0">
              <a:solidFill>
                <a:srgbClr val="25472D"/>
              </a:solidFill>
            </a:endParaRPr>
          </a:p>
        </p:txBody>
      </p:sp>
      <p:sp>
        <p:nvSpPr>
          <p:cNvPr id="7" name="Rounded Rectangle 6"/>
          <p:cNvSpPr/>
          <p:nvPr/>
        </p:nvSpPr>
        <p:spPr>
          <a:xfrm>
            <a:off x="472519" y="2895600"/>
            <a:ext cx="4328082" cy="214852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US" sz="4400" dirty="0" smtClean="0">
                <a:solidFill>
                  <a:srgbClr val="25472D"/>
                </a:solidFill>
              </a:rPr>
              <a:t>The Rise of a New Nation, </a:t>
            </a:r>
          </a:p>
          <a:p>
            <a:r>
              <a:rPr lang="en-US" sz="4400" dirty="0" smtClean="0">
                <a:solidFill>
                  <a:srgbClr val="25472D"/>
                </a:solidFill>
              </a:rPr>
              <a:t>1815 - 1836</a:t>
            </a:r>
            <a:endParaRPr lang="en-US" sz="4400" dirty="0">
              <a:solidFill>
                <a:srgbClr val="25472D"/>
              </a:solidFill>
            </a:endParaRPr>
          </a:p>
        </p:txBody>
      </p:sp>
    </p:spTree>
    <p:extLst>
      <p:ext uri="{BB962C8B-B14F-4D97-AF65-F5344CB8AC3E}">
        <p14:creationId xmlns:p14="http://schemas.microsoft.com/office/powerpoint/2010/main" val="32764990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14400" y="304800"/>
            <a:ext cx="6858000" cy="5134198"/>
          </a:xfrm>
        </p:spPr>
      </p:pic>
      <p:sp>
        <p:nvSpPr>
          <p:cNvPr id="4" name="Title 3"/>
          <p:cNvSpPr>
            <a:spLocks noGrp="1"/>
          </p:cNvSpPr>
          <p:nvPr>
            <p:ph type="title"/>
          </p:nvPr>
        </p:nvSpPr>
        <p:spPr>
          <a:xfrm>
            <a:off x="838200" y="5562600"/>
            <a:ext cx="7543800" cy="914400"/>
          </a:xfrm>
        </p:spPr>
        <p:txBody>
          <a:bodyPr/>
          <a:lstStyle/>
          <a:p>
            <a:r>
              <a:rPr lang="en-US" dirty="0" smtClean="0">
                <a:solidFill>
                  <a:srgbClr val="92D050"/>
                </a:solidFill>
              </a:rPr>
              <a:t>The Protective Tariff </a:t>
            </a:r>
            <a:endParaRPr lang="en-US" dirty="0">
              <a:solidFill>
                <a:srgbClr val="92D050"/>
              </a:solidFill>
            </a:endParaRPr>
          </a:p>
        </p:txBody>
      </p:sp>
    </p:spTree>
    <p:extLst>
      <p:ext uri="{BB962C8B-B14F-4D97-AF65-F5344CB8AC3E}">
        <p14:creationId xmlns:p14="http://schemas.microsoft.com/office/powerpoint/2010/main" val="29947213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a:t>Debate over the relative value of Tariffs would continue throughout the antebellum period – and the tax on imported goods was usually controversial.  While northern businessmen and manufacturers enjoyed the protective tariff – because it drove up the price of foreign goods – farmers in the South and West were opposed to the increase in prices.  Southern plantation owners – exporters of cotton – feared that a trade war might ensue with England, as well, which was seeking cotton from other sources.</a:t>
            </a:r>
          </a:p>
          <a:p>
            <a:endParaRPr lang="en-US" dirty="0"/>
          </a:p>
        </p:txBody>
      </p:sp>
      <p:sp>
        <p:nvSpPr>
          <p:cNvPr id="4" name="Title 3"/>
          <p:cNvSpPr>
            <a:spLocks noGrp="1"/>
          </p:cNvSpPr>
          <p:nvPr>
            <p:ph type="title"/>
          </p:nvPr>
        </p:nvSpPr>
        <p:spPr/>
        <p:txBody>
          <a:bodyPr/>
          <a:lstStyle/>
          <a:p>
            <a:r>
              <a:rPr lang="en-US" dirty="0" smtClean="0">
                <a:solidFill>
                  <a:srgbClr val="92D050"/>
                </a:solidFill>
              </a:rPr>
              <a:t>The Protective Tariff</a:t>
            </a:r>
            <a:endParaRPr lang="en-US" dirty="0">
              <a:solidFill>
                <a:srgbClr val="92D050"/>
              </a:solidFill>
            </a:endParaRPr>
          </a:p>
        </p:txBody>
      </p:sp>
    </p:spTree>
    <p:extLst>
      <p:ext uri="{BB962C8B-B14F-4D97-AF65-F5344CB8AC3E}">
        <p14:creationId xmlns:p14="http://schemas.microsoft.com/office/powerpoint/2010/main" val="37705848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47800" y="304800"/>
            <a:ext cx="5943600" cy="4169571"/>
          </a:xfrm>
        </p:spPr>
      </p:pic>
      <p:sp>
        <p:nvSpPr>
          <p:cNvPr id="3" name="Title 2"/>
          <p:cNvSpPr>
            <a:spLocks noGrp="1"/>
          </p:cNvSpPr>
          <p:nvPr>
            <p:ph type="title"/>
          </p:nvPr>
        </p:nvSpPr>
        <p:spPr/>
        <p:txBody>
          <a:bodyPr/>
          <a:lstStyle/>
          <a:p>
            <a:r>
              <a:rPr lang="en-US" sz="4400" dirty="0" smtClean="0">
                <a:solidFill>
                  <a:srgbClr val="92D050"/>
                </a:solidFill>
              </a:rPr>
              <a:t>Monroe’s Accomplishments</a:t>
            </a:r>
            <a:endParaRPr lang="en-US" sz="4400" dirty="0">
              <a:solidFill>
                <a:srgbClr val="92D050"/>
              </a:solidFill>
            </a:endParaRPr>
          </a:p>
        </p:txBody>
      </p:sp>
      <p:sp>
        <p:nvSpPr>
          <p:cNvPr id="5" name="Text Placeholder 4"/>
          <p:cNvSpPr>
            <a:spLocks noGrp="1"/>
          </p:cNvSpPr>
          <p:nvPr>
            <p:ph type="body" sz="half" idx="4294967295"/>
          </p:nvPr>
        </p:nvSpPr>
        <p:spPr>
          <a:xfrm>
            <a:off x="609600" y="4495800"/>
            <a:ext cx="7162800" cy="720725"/>
          </a:xfrm>
        </p:spPr>
        <p:txBody>
          <a:bodyPr>
            <a:normAutofit/>
          </a:bodyPr>
          <a:lstStyle/>
          <a:p>
            <a:pPr marL="18288" indent="0">
              <a:buNone/>
            </a:pPr>
            <a:r>
              <a:rPr lang="en-US" dirty="0" smtClean="0"/>
              <a:t>   The Cumberland Road – Virginia to Maryland</a:t>
            </a:r>
            <a:endParaRPr lang="en-US" dirty="0"/>
          </a:p>
        </p:txBody>
      </p:sp>
    </p:spTree>
    <p:extLst>
      <p:ext uri="{BB962C8B-B14F-4D97-AF65-F5344CB8AC3E}">
        <p14:creationId xmlns:p14="http://schemas.microsoft.com/office/powerpoint/2010/main" val="22258272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92D050"/>
                </a:solidFill>
              </a:rPr>
              <a:t>The Erie Canal</a:t>
            </a:r>
            <a:endParaRPr lang="en-US" dirty="0">
              <a:solidFill>
                <a:srgbClr val="92D050"/>
              </a:solidFill>
            </a:endParaRPr>
          </a:p>
        </p:txBody>
      </p:sp>
      <p:sp>
        <p:nvSpPr>
          <p:cNvPr id="6" name="Content Placeholder 5"/>
          <p:cNvSpPr>
            <a:spLocks noGrp="1"/>
          </p:cNvSpPr>
          <p:nvPr>
            <p:ph sz="quarter" idx="14"/>
          </p:nvPr>
        </p:nvSpPr>
        <p:spPr>
          <a:xfrm>
            <a:off x="5791200" y="457200"/>
            <a:ext cx="2511552" cy="5638800"/>
          </a:xfrm>
        </p:spPr>
        <p:txBody>
          <a:bodyPr>
            <a:normAutofit fontScale="92500" lnSpcReduction="10000"/>
          </a:bodyPr>
          <a:lstStyle/>
          <a:p>
            <a:pPr marL="18288" indent="0">
              <a:buNone/>
            </a:pPr>
            <a:r>
              <a:rPr lang="en-US" dirty="0" smtClean="0"/>
              <a:t>Monroe assuredly realized the potential of the Erie Canal, which would link New York City with all of the port cities of the Middle West by way of the Hudson River.  However, smart planning by Dewitt Clinton and the state of New York got the project accomplished without any federal funding, thus, allowing the state to reap all of the benefits of the trade along the canal from Albany to Buffalo. </a:t>
            </a:r>
            <a:endParaRPr lang="en-US" dirty="0"/>
          </a:p>
        </p:txBody>
      </p:sp>
      <p:pic>
        <p:nvPicPr>
          <p:cNvPr id="9" name="Content Placeholder 8"/>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381000" y="885089"/>
            <a:ext cx="5284788" cy="3411421"/>
          </a:xfrm>
        </p:spPr>
      </p:pic>
    </p:spTree>
    <p:extLst>
      <p:ext uri="{BB962C8B-B14F-4D97-AF65-F5344CB8AC3E}">
        <p14:creationId xmlns:p14="http://schemas.microsoft.com/office/powerpoint/2010/main" val="28950187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228600"/>
            <a:ext cx="6248400" cy="3930046"/>
          </a:xfrm>
        </p:spPr>
      </p:pic>
      <p:sp>
        <p:nvSpPr>
          <p:cNvPr id="5" name="Title 4"/>
          <p:cNvSpPr>
            <a:spLocks noGrp="1"/>
          </p:cNvSpPr>
          <p:nvPr>
            <p:ph type="title"/>
          </p:nvPr>
        </p:nvSpPr>
        <p:spPr/>
        <p:txBody>
          <a:bodyPr/>
          <a:lstStyle/>
          <a:p>
            <a:r>
              <a:rPr lang="en-US" dirty="0" smtClean="0">
                <a:solidFill>
                  <a:srgbClr val="92D050"/>
                </a:solidFill>
              </a:rPr>
              <a:t>The Invention of the Steamboat – Robert Fulton</a:t>
            </a:r>
            <a:endParaRPr lang="en-US" dirty="0">
              <a:solidFill>
                <a:srgbClr val="92D050"/>
              </a:solidFill>
            </a:endParaRPr>
          </a:p>
        </p:txBody>
      </p:sp>
    </p:spTree>
    <p:extLst>
      <p:ext uri="{BB962C8B-B14F-4D97-AF65-F5344CB8AC3E}">
        <p14:creationId xmlns:p14="http://schemas.microsoft.com/office/powerpoint/2010/main" val="35315823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14400" y="685801"/>
            <a:ext cx="7315200" cy="4267199"/>
          </a:xfrm>
        </p:spPr>
        <p:txBody>
          <a:bodyPr>
            <a:normAutofit fontScale="92500"/>
          </a:bodyPr>
          <a:lstStyle/>
          <a:p>
            <a:pPr marL="18288" indent="0">
              <a:buNone/>
            </a:pPr>
            <a:r>
              <a:rPr lang="en-US" dirty="0" smtClean="0"/>
              <a:t>At least one major Supreme Court case involved interstate trade and the steamboat; during this period the Supreme Court clearly established the supremacy of federal law over the states: </a:t>
            </a:r>
          </a:p>
          <a:p>
            <a:pPr>
              <a:buFont typeface="Wingdings" pitchFamily="2" charset="2"/>
              <a:buChar char="v"/>
            </a:pPr>
            <a:r>
              <a:rPr lang="en-US" b="1" i="1" u="sng" dirty="0" smtClean="0"/>
              <a:t>McCullough V. Maryland</a:t>
            </a:r>
            <a:r>
              <a:rPr lang="en-US" dirty="0" smtClean="0"/>
              <a:t>: The Supreme Court ruled that the states could not impose taxes on federal institutions.  Marshall confirmed that the Constitution is the supreme law of the land.</a:t>
            </a:r>
          </a:p>
          <a:p>
            <a:pPr>
              <a:buFont typeface="Wingdings" pitchFamily="2" charset="2"/>
              <a:buChar char="v"/>
            </a:pPr>
            <a:r>
              <a:rPr lang="en-US" b="1" i="1" u="sng" dirty="0" smtClean="0"/>
              <a:t>Gibbons V. Ogden</a:t>
            </a:r>
            <a:r>
              <a:rPr lang="en-US" dirty="0" smtClean="0"/>
              <a:t>: The Supreme Court rules that states have no right to grand licenses in competition with the federal government.  (State vs. federal licenses to a steamboat ferry..)</a:t>
            </a:r>
          </a:p>
          <a:p>
            <a:pPr>
              <a:buFont typeface="Wingdings" pitchFamily="2" charset="2"/>
              <a:buChar char="v"/>
            </a:pPr>
            <a:r>
              <a:rPr lang="en-US" b="1" i="1" u="sng" dirty="0" smtClean="0"/>
              <a:t>Dartmouth College V. Woodward</a:t>
            </a:r>
            <a:r>
              <a:rPr lang="en-US" dirty="0" smtClean="0"/>
              <a:t>: Rules that charters and contracts are upheld by the Constitution and states may not intervene.</a:t>
            </a:r>
            <a:endParaRPr lang="en-US" dirty="0"/>
          </a:p>
        </p:txBody>
      </p:sp>
      <p:sp>
        <p:nvSpPr>
          <p:cNvPr id="3" name="Title 2"/>
          <p:cNvSpPr>
            <a:spLocks noGrp="1"/>
          </p:cNvSpPr>
          <p:nvPr>
            <p:ph type="title"/>
          </p:nvPr>
        </p:nvSpPr>
        <p:spPr/>
        <p:txBody>
          <a:bodyPr/>
          <a:lstStyle/>
          <a:p>
            <a:r>
              <a:rPr lang="en-US" dirty="0" smtClean="0">
                <a:solidFill>
                  <a:srgbClr val="92D050"/>
                </a:solidFill>
              </a:rPr>
              <a:t>Federal Supremacy </a:t>
            </a:r>
            <a:endParaRPr lang="en-US" dirty="0">
              <a:solidFill>
                <a:srgbClr val="92D050"/>
              </a:solidFill>
            </a:endParaRPr>
          </a:p>
        </p:txBody>
      </p:sp>
    </p:spTree>
    <p:extLst>
      <p:ext uri="{BB962C8B-B14F-4D97-AF65-F5344CB8AC3E}">
        <p14:creationId xmlns:p14="http://schemas.microsoft.com/office/powerpoint/2010/main" val="15784480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14400" y="376194"/>
            <a:ext cx="3441192" cy="4326870"/>
          </a:xfrm>
        </p:spPr>
      </p:pic>
      <p:sp>
        <p:nvSpPr>
          <p:cNvPr id="5" name="Text Placeholder 4"/>
          <p:cNvSpPr>
            <a:spLocks noGrp="1"/>
          </p:cNvSpPr>
          <p:nvPr>
            <p:ph type="body" sz="half" idx="2"/>
          </p:nvPr>
        </p:nvSpPr>
        <p:spPr/>
        <p:txBody>
          <a:bodyPr/>
          <a:lstStyle/>
          <a:p>
            <a:r>
              <a:rPr lang="en-US" dirty="0" smtClean="0"/>
              <a:t>James Monroe was trained as a diplomat, and sought regional balance in his administration and goodwill.  He appointed John C. Calhoun as his Secretary of War, and John Quincy Adams – Calhoun’s polar opposite – as Secretary of State.</a:t>
            </a:r>
            <a:endParaRPr lang="en-US" dirty="0"/>
          </a:p>
        </p:txBody>
      </p:sp>
      <p:sp>
        <p:nvSpPr>
          <p:cNvPr id="3" name="Title 2"/>
          <p:cNvSpPr>
            <a:spLocks noGrp="1"/>
          </p:cNvSpPr>
          <p:nvPr>
            <p:ph type="title"/>
          </p:nvPr>
        </p:nvSpPr>
        <p:spPr>
          <a:xfrm>
            <a:off x="838200" y="5562600"/>
            <a:ext cx="7543800" cy="914400"/>
          </a:xfrm>
        </p:spPr>
        <p:txBody>
          <a:bodyPr/>
          <a:lstStyle/>
          <a:p>
            <a:r>
              <a:rPr lang="en-US" dirty="0" smtClean="0">
                <a:solidFill>
                  <a:srgbClr val="92D050"/>
                </a:solidFill>
              </a:rPr>
              <a:t>James Monroe’s Goodwill Tour of the United States</a:t>
            </a:r>
            <a:endParaRPr lang="en-US" dirty="0">
              <a:solidFill>
                <a:srgbClr val="92D050"/>
              </a:solidFill>
            </a:endParaRPr>
          </a:p>
        </p:txBody>
      </p:sp>
    </p:spTree>
    <p:extLst>
      <p:ext uri="{BB962C8B-B14F-4D97-AF65-F5344CB8AC3E}">
        <p14:creationId xmlns:p14="http://schemas.microsoft.com/office/powerpoint/2010/main" val="26090022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1000" y="685800"/>
            <a:ext cx="4953000" cy="3619242"/>
          </a:xfrm>
        </p:spPr>
      </p:pic>
      <p:sp>
        <p:nvSpPr>
          <p:cNvPr id="3" name="Text Placeholder 2"/>
          <p:cNvSpPr>
            <a:spLocks noGrp="1"/>
          </p:cNvSpPr>
          <p:nvPr>
            <p:ph type="body" sz="half" idx="2"/>
          </p:nvPr>
        </p:nvSpPr>
        <p:spPr/>
        <p:txBody>
          <a:bodyPr>
            <a:normAutofit lnSpcReduction="10000"/>
          </a:bodyPr>
          <a:lstStyle/>
          <a:p>
            <a:r>
              <a:rPr lang="en-US" dirty="0" smtClean="0"/>
              <a:t>In the aftermath of the War of 1812, the United States made great gains in terms of legitimacy in its diplomatic and military efforts.  Stephen Decatur, during Second Barbary Wars had exacted tributes from Algeria to Tripoli insuring American trade rights in the Mediterranean under James Madison.  Monroe built upon this legacy in his dealings with England.</a:t>
            </a:r>
            <a:endParaRPr lang="en-US" dirty="0"/>
          </a:p>
        </p:txBody>
      </p:sp>
      <p:sp>
        <p:nvSpPr>
          <p:cNvPr id="4" name="Title 3"/>
          <p:cNvSpPr>
            <a:spLocks noGrp="1"/>
          </p:cNvSpPr>
          <p:nvPr>
            <p:ph type="title"/>
          </p:nvPr>
        </p:nvSpPr>
        <p:spPr>
          <a:xfrm>
            <a:off x="762000" y="4876800"/>
            <a:ext cx="7543800" cy="914400"/>
          </a:xfrm>
        </p:spPr>
        <p:txBody>
          <a:bodyPr/>
          <a:lstStyle/>
          <a:p>
            <a:r>
              <a:rPr lang="en-US" dirty="0" smtClean="0">
                <a:solidFill>
                  <a:srgbClr val="92D050"/>
                </a:solidFill>
              </a:rPr>
              <a:t>Monroe’s Foreign Policy</a:t>
            </a:r>
            <a:endParaRPr lang="en-US" dirty="0">
              <a:solidFill>
                <a:srgbClr val="92D050"/>
              </a:solidFill>
            </a:endParaRPr>
          </a:p>
        </p:txBody>
      </p:sp>
    </p:spTree>
    <p:extLst>
      <p:ext uri="{BB962C8B-B14F-4D97-AF65-F5344CB8AC3E}">
        <p14:creationId xmlns:p14="http://schemas.microsoft.com/office/powerpoint/2010/main" val="18949694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idx="1"/>
          </p:nvPr>
        </p:nvSpPr>
        <p:spPr/>
        <p:txBody>
          <a:bodyPr/>
          <a:lstStyle/>
          <a:p>
            <a:r>
              <a:rPr lang="en-US" dirty="0" smtClean="0">
                <a:solidFill>
                  <a:srgbClr val="92D050"/>
                </a:solidFill>
              </a:rPr>
              <a:t>Rush-</a:t>
            </a:r>
            <a:r>
              <a:rPr lang="en-US" dirty="0" err="1" smtClean="0">
                <a:solidFill>
                  <a:srgbClr val="92D050"/>
                </a:solidFill>
              </a:rPr>
              <a:t>Bagot</a:t>
            </a:r>
            <a:r>
              <a:rPr lang="en-US" dirty="0" smtClean="0">
                <a:solidFill>
                  <a:srgbClr val="92D050"/>
                </a:solidFill>
              </a:rPr>
              <a:t> Treaty, 1817</a:t>
            </a:r>
            <a:endParaRPr lang="en-US" dirty="0">
              <a:solidFill>
                <a:srgbClr val="92D050"/>
              </a:solidFill>
            </a:endParaRPr>
          </a:p>
        </p:txBody>
      </p:sp>
      <p:sp>
        <p:nvSpPr>
          <p:cNvPr id="9" name="Content Placeholder 8"/>
          <p:cNvSpPr>
            <a:spLocks noGrp="1"/>
          </p:cNvSpPr>
          <p:nvPr>
            <p:ph sz="half" idx="2"/>
          </p:nvPr>
        </p:nvSpPr>
        <p:spPr/>
        <p:txBody>
          <a:bodyPr>
            <a:normAutofit/>
          </a:bodyPr>
          <a:lstStyle/>
          <a:p>
            <a:r>
              <a:rPr lang="en-US" sz="2000" dirty="0" smtClean="0"/>
              <a:t>The Rush-</a:t>
            </a:r>
            <a:r>
              <a:rPr lang="en-US" sz="2000" dirty="0" err="1" smtClean="0"/>
              <a:t>Bagot</a:t>
            </a:r>
            <a:r>
              <a:rPr lang="en-US" sz="2000" dirty="0" smtClean="0"/>
              <a:t> Treaty essentially demilitarized the Great Lakes region, lessening concerns over the outbreak of hostilities.</a:t>
            </a:r>
            <a:endParaRPr lang="en-US" sz="2000" dirty="0"/>
          </a:p>
        </p:txBody>
      </p:sp>
      <p:sp>
        <p:nvSpPr>
          <p:cNvPr id="10" name="Text Placeholder 9"/>
          <p:cNvSpPr>
            <a:spLocks noGrp="1"/>
          </p:cNvSpPr>
          <p:nvPr>
            <p:ph type="body" sz="quarter" idx="3"/>
          </p:nvPr>
        </p:nvSpPr>
        <p:spPr/>
        <p:txBody>
          <a:bodyPr/>
          <a:lstStyle/>
          <a:p>
            <a:r>
              <a:rPr lang="en-US" dirty="0" smtClean="0">
                <a:solidFill>
                  <a:srgbClr val="92D050"/>
                </a:solidFill>
              </a:rPr>
              <a:t>Convention of 1818</a:t>
            </a:r>
            <a:endParaRPr lang="en-US" dirty="0">
              <a:solidFill>
                <a:srgbClr val="92D050"/>
              </a:solidFill>
            </a:endParaRPr>
          </a:p>
        </p:txBody>
      </p:sp>
      <p:sp>
        <p:nvSpPr>
          <p:cNvPr id="11" name="Content Placeholder 10"/>
          <p:cNvSpPr>
            <a:spLocks noGrp="1"/>
          </p:cNvSpPr>
          <p:nvPr>
            <p:ph sz="quarter" idx="4"/>
          </p:nvPr>
        </p:nvSpPr>
        <p:spPr/>
        <p:txBody>
          <a:bodyPr>
            <a:normAutofit fontScale="85000" lnSpcReduction="10000"/>
          </a:bodyPr>
          <a:lstStyle/>
          <a:p>
            <a:r>
              <a:rPr lang="en-US" dirty="0" smtClean="0"/>
              <a:t>Fishing rights were affirmed for both nations.</a:t>
            </a:r>
          </a:p>
          <a:p>
            <a:r>
              <a:rPr lang="en-US" dirty="0" smtClean="0"/>
              <a:t>The 49</a:t>
            </a:r>
            <a:r>
              <a:rPr lang="en-US" baseline="30000" dirty="0" smtClean="0"/>
              <a:t>th</a:t>
            </a:r>
            <a:r>
              <a:rPr lang="en-US" dirty="0" smtClean="0"/>
              <a:t> Parallel was established as a border between the nations.</a:t>
            </a:r>
          </a:p>
          <a:p>
            <a:r>
              <a:rPr lang="en-US" dirty="0" smtClean="0"/>
              <a:t>Joint occupation of the Oregon Territory would continue.</a:t>
            </a:r>
            <a:endParaRPr lang="en-US" dirty="0"/>
          </a:p>
        </p:txBody>
      </p:sp>
      <p:sp>
        <p:nvSpPr>
          <p:cNvPr id="7" name="Title 6"/>
          <p:cNvSpPr>
            <a:spLocks noGrp="1"/>
          </p:cNvSpPr>
          <p:nvPr>
            <p:ph type="title"/>
          </p:nvPr>
        </p:nvSpPr>
        <p:spPr/>
        <p:txBody>
          <a:bodyPr/>
          <a:lstStyle/>
          <a:p>
            <a:r>
              <a:rPr lang="en-US" sz="4800" dirty="0" smtClean="0">
                <a:solidFill>
                  <a:srgbClr val="92D050"/>
                </a:solidFill>
              </a:rPr>
              <a:t>Resolving Disputes with England</a:t>
            </a:r>
            <a:endParaRPr lang="en-US" sz="4800" dirty="0">
              <a:solidFill>
                <a:srgbClr val="92D050"/>
              </a:solidFill>
            </a:endParaRPr>
          </a:p>
        </p:txBody>
      </p:sp>
    </p:spTree>
    <p:extLst>
      <p:ext uri="{BB962C8B-B14F-4D97-AF65-F5344CB8AC3E}">
        <p14:creationId xmlns:p14="http://schemas.microsoft.com/office/powerpoint/2010/main" val="21045971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5309766" y="762000"/>
            <a:ext cx="3657600" cy="4267200"/>
          </a:xfrm>
        </p:spPr>
        <p:txBody>
          <a:bodyPr>
            <a:normAutofit fontScale="92500"/>
          </a:bodyPr>
          <a:lstStyle/>
          <a:p>
            <a:r>
              <a:rPr lang="en-US" dirty="0" smtClean="0"/>
              <a:t>During the First Seminole War of 1819, Andrew Jackson had violated the territorial integrity of Spanish Florida repeatedly.  While pursuing runaway slaves and Seminole tribe members, Jackson had taken over several Spanish forts he had deemed hostile.  The Adam-</a:t>
            </a:r>
            <a:r>
              <a:rPr lang="en-US" dirty="0" err="1" smtClean="0"/>
              <a:t>Onis</a:t>
            </a:r>
            <a:r>
              <a:rPr lang="en-US" dirty="0" smtClean="0"/>
              <a:t> Treaty of 1819 simply affirmed the practical reality – Spain was an American Empire in decline.</a:t>
            </a:r>
            <a:endParaRPr lang="en-US" dirty="0"/>
          </a:p>
        </p:txBody>
      </p:sp>
      <p:sp>
        <p:nvSpPr>
          <p:cNvPr id="7" name="Title 6"/>
          <p:cNvSpPr>
            <a:spLocks noGrp="1"/>
          </p:cNvSpPr>
          <p:nvPr>
            <p:ph type="title"/>
          </p:nvPr>
        </p:nvSpPr>
        <p:spPr/>
        <p:txBody>
          <a:bodyPr/>
          <a:lstStyle/>
          <a:p>
            <a:r>
              <a:rPr lang="en-US" dirty="0" smtClean="0">
                <a:solidFill>
                  <a:srgbClr val="92D050"/>
                </a:solidFill>
              </a:rPr>
              <a:t>The Acquisition of Florida</a:t>
            </a:r>
            <a:endParaRPr lang="en-US" dirty="0">
              <a:solidFill>
                <a:srgbClr val="92D050"/>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914400"/>
            <a:ext cx="5078569" cy="3962400"/>
          </a:xfrm>
          <a:prstGeom prst="rect">
            <a:avLst/>
          </a:prstGeom>
        </p:spPr>
      </p:pic>
    </p:spTree>
    <p:extLst>
      <p:ext uri="{BB962C8B-B14F-4D97-AF65-F5344CB8AC3E}">
        <p14:creationId xmlns:p14="http://schemas.microsoft.com/office/powerpoint/2010/main" val="24890959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88206" y="457200"/>
            <a:ext cx="5586787" cy="3657600"/>
          </a:xfrm>
        </p:spPr>
      </p:pic>
      <p:sp>
        <p:nvSpPr>
          <p:cNvPr id="3" name="Title 2"/>
          <p:cNvSpPr>
            <a:spLocks noGrp="1"/>
          </p:cNvSpPr>
          <p:nvPr>
            <p:ph type="title"/>
          </p:nvPr>
        </p:nvSpPr>
        <p:spPr>
          <a:xfrm>
            <a:off x="762000" y="4267200"/>
            <a:ext cx="7543800" cy="2438400"/>
          </a:xfrm>
        </p:spPr>
        <p:txBody>
          <a:bodyPr/>
          <a:lstStyle/>
          <a:p>
            <a:r>
              <a:rPr lang="en-US" sz="2000" u="sng" dirty="0" smtClean="0">
                <a:solidFill>
                  <a:srgbClr val="92D050"/>
                </a:solidFill>
              </a:rPr>
              <a:t>The Growth of Faction and the Evolution of Modern Politics: </a:t>
            </a:r>
            <a:r>
              <a:rPr lang="en-US" sz="2000" u="sng" dirty="0" smtClean="0"/>
              <a:t/>
            </a:r>
            <a:br>
              <a:rPr lang="en-US" sz="2000" u="sng" dirty="0" smtClean="0"/>
            </a:br>
            <a:r>
              <a:rPr lang="en-US" sz="2000" dirty="0" smtClean="0"/>
              <a:t>Andrew Jackson considered himself the direct representative of the people, and railed against the tools of aristocracy: for example, the National Bank.  Although it would take him some time to ascend to the Presidency, his time in office marked an important change in the way Americans viewed the nature of our democracy.</a:t>
            </a:r>
            <a:endParaRPr lang="en-US" sz="2000" u="sng" dirty="0"/>
          </a:p>
        </p:txBody>
      </p:sp>
    </p:spTree>
    <p:extLst>
      <p:ext uri="{BB962C8B-B14F-4D97-AF65-F5344CB8AC3E}">
        <p14:creationId xmlns:p14="http://schemas.microsoft.com/office/powerpoint/2010/main" val="436111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22452" y="762000"/>
            <a:ext cx="4670309" cy="3505200"/>
          </a:xfrm>
        </p:spPr>
      </p:pic>
      <p:sp>
        <p:nvSpPr>
          <p:cNvPr id="6" name="Text Placeholder 5"/>
          <p:cNvSpPr>
            <a:spLocks noGrp="1"/>
          </p:cNvSpPr>
          <p:nvPr>
            <p:ph type="body" sz="half" idx="2"/>
          </p:nvPr>
        </p:nvSpPr>
        <p:spPr/>
        <p:txBody>
          <a:bodyPr/>
          <a:lstStyle/>
          <a:p>
            <a:r>
              <a:rPr lang="en-US" dirty="0" smtClean="0"/>
              <a:t>The issuance of the Monroe Doctrine in 1823 was posturing in grand form.  The United States, militarily, had little expectation that we might uphold the policy forbidding the colonization of subjects in the Western Hemisphere.  But, as it happened, few European nations attempted to intervene.</a:t>
            </a:r>
            <a:endParaRPr lang="en-US" dirty="0"/>
          </a:p>
        </p:txBody>
      </p:sp>
      <p:sp>
        <p:nvSpPr>
          <p:cNvPr id="4" name="Title 3"/>
          <p:cNvSpPr>
            <a:spLocks noGrp="1"/>
          </p:cNvSpPr>
          <p:nvPr>
            <p:ph type="title"/>
          </p:nvPr>
        </p:nvSpPr>
        <p:spPr>
          <a:xfrm>
            <a:off x="777240" y="4876800"/>
            <a:ext cx="7985760" cy="914400"/>
          </a:xfrm>
        </p:spPr>
        <p:txBody>
          <a:bodyPr/>
          <a:lstStyle/>
          <a:p>
            <a:r>
              <a:rPr lang="en-US" dirty="0" smtClean="0">
                <a:solidFill>
                  <a:srgbClr val="92D050"/>
                </a:solidFill>
              </a:rPr>
              <a:t>The Monroe Doctrine, 1823</a:t>
            </a:r>
            <a:endParaRPr lang="en-US" dirty="0">
              <a:solidFill>
                <a:srgbClr val="92D050"/>
              </a:solidFill>
            </a:endParaRPr>
          </a:p>
        </p:txBody>
      </p:sp>
    </p:spTree>
    <p:extLst>
      <p:ext uri="{BB962C8B-B14F-4D97-AF65-F5344CB8AC3E}">
        <p14:creationId xmlns:p14="http://schemas.microsoft.com/office/powerpoint/2010/main" val="1349765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924992"/>
            <a:ext cx="4343400" cy="2950616"/>
          </a:xfrm>
        </p:spPr>
      </p:pic>
      <p:sp>
        <p:nvSpPr>
          <p:cNvPr id="3" name="Text Placeholder 2"/>
          <p:cNvSpPr>
            <a:spLocks noGrp="1"/>
          </p:cNvSpPr>
          <p:nvPr>
            <p:ph type="body" sz="half" idx="2"/>
          </p:nvPr>
        </p:nvSpPr>
        <p:spPr/>
        <p:txBody>
          <a:bodyPr>
            <a:normAutofit fontScale="92500" lnSpcReduction="10000"/>
          </a:bodyPr>
          <a:lstStyle/>
          <a:p>
            <a:r>
              <a:rPr lang="en-US" dirty="0" smtClean="0"/>
              <a:t>The term “Panic” roughly equates to “recession” in our own parlance.  Between land speculators who subdivided land and rented it out to small farmers and the banks which liberally dispensed credit, there were legions of debtors dependent upon the banks for credit.  When the loans were called in debtors lost their land , shopkeepers went bankrupt, and paupers doubled in major cities. </a:t>
            </a:r>
            <a:endParaRPr lang="en-US" dirty="0"/>
          </a:p>
        </p:txBody>
      </p:sp>
      <p:sp>
        <p:nvSpPr>
          <p:cNvPr id="4" name="Title 3"/>
          <p:cNvSpPr>
            <a:spLocks noGrp="1"/>
          </p:cNvSpPr>
          <p:nvPr>
            <p:ph type="title"/>
          </p:nvPr>
        </p:nvSpPr>
        <p:spPr/>
        <p:txBody>
          <a:bodyPr/>
          <a:lstStyle/>
          <a:p>
            <a:r>
              <a:rPr lang="en-US" dirty="0" smtClean="0">
                <a:solidFill>
                  <a:srgbClr val="92D050"/>
                </a:solidFill>
              </a:rPr>
              <a:t>The Panic of 1819</a:t>
            </a:r>
            <a:endParaRPr lang="en-US" dirty="0">
              <a:solidFill>
                <a:srgbClr val="92D050"/>
              </a:solidFill>
            </a:endParaRPr>
          </a:p>
        </p:txBody>
      </p:sp>
    </p:spTree>
    <p:extLst>
      <p:ext uri="{BB962C8B-B14F-4D97-AF65-F5344CB8AC3E}">
        <p14:creationId xmlns:p14="http://schemas.microsoft.com/office/powerpoint/2010/main" val="31923614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927571"/>
            <a:ext cx="4343400" cy="2945458"/>
          </a:xfrm>
        </p:spPr>
      </p:pic>
      <p:sp>
        <p:nvSpPr>
          <p:cNvPr id="3" name="Text Placeholder 2"/>
          <p:cNvSpPr>
            <a:spLocks noGrp="1"/>
          </p:cNvSpPr>
          <p:nvPr>
            <p:ph type="body" sz="half" idx="2"/>
          </p:nvPr>
        </p:nvSpPr>
        <p:spPr/>
        <p:txBody>
          <a:bodyPr>
            <a:normAutofit lnSpcReduction="10000"/>
          </a:bodyPr>
          <a:lstStyle/>
          <a:p>
            <a:r>
              <a:rPr lang="en-US" dirty="0" smtClean="0"/>
              <a:t>Economic recessions almost always exacerbate differences, and the growing sectional interests in America were amplified by economic recession.  The entry of Missouri into the Union in 1820 caused a political crisis, as the future of slavery in the West was wrestled with intellectually for the first time.</a:t>
            </a:r>
            <a:endParaRPr lang="en-US" dirty="0"/>
          </a:p>
        </p:txBody>
      </p:sp>
      <p:sp>
        <p:nvSpPr>
          <p:cNvPr id="4" name="Title 3"/>
          <p:cNvSpPr>
            <a:spLocks noGrp="1"/>
          </p:cNvSpPr>
          <p:nvPr>
            <p:ph type="title"/>
          </p:nvPr>
        </p:nvSpPr>
        <p:spPr>
          <a:xfrm>
            <a:off x="685800" y="4953000"/>
            <a:ext cx="8092440" cy="914400"/>
          </a:xfrm>
        </p:spPr>
        <p:txBody>
          <a:bodyPr/>
          <a:lstStyle/>
          <a:p>
            <a:r>
              <a:rPr lang="en-US" dirty="0" smtClean="0">
                <a:solidFill>
                  <a:srgbClr val="92D050"/>
                </a:solidFill>
              </a:rPr>
              <a:t>The Missouri Compromise </a:t>
            </a:r>
            <a:endParaRPr lang="en-US" dirty="0">
              <a:solidFill>
                <a:srgbClr val="92D050"/>
              </a:solidFill>
            </a:endParaRPr>
          </a:p>
        </p:txBody>
      </p:sp>
    </p:spTree>
    <p:extLst>
      <p:ext uri="{BB962C8B-B14F-4D97-AF65-F5344CB8AC3E}">
        <p14:creationId xmlns:p14="http://schemas.microsoft.com/office/powerpoint/2010/main" val="24738756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Maine entered the Union as a free state in 1820. </a:t>
            </a:r>
          </a:p>
          <a:p>
            <a:endParaRPr lang="en-US" dirty="0"/>
          </a:p>
          <a:p>
            <a:r>
              <a:rPr lang="en-US" dirty="0" smtClean="0"/>
              <a:t>Missouri entered the Union as a slave state in 1821. </a:t>
            </a:r>
          </a:p>
          <a:p>
            <a:endParaRPr lang="en-US" dirty="0" smtClean="0"/>
          </a:p>
          <a:p>
            <a:r>
              <a:rPr lang="en-US" dirty="0" smtClean="0"/>
              <a:t>A line at 36° 30’ would determine the future of slavery in the West.  To the South of the line, slavery would be allowed.  To the North of the Line, slavery would be banned. </a:t>
            </a:r>
            <a:endParaRPr lang="en-US" dirty="0"/>
          </a:p>
        </p:txBody>
      </p:sp>
      <p:sp>
        <p:nvSpPr>
          <p:cNvPr id="5" name="Title 4"/>
          <p:cNvSpPr>
            <a:spLocks noGrp="1"/>
          </p:cNvSpPr>
          <p:nvPr>
            <p:ph type="title"/>
          </p:nvPr>
        </p:nvSpPr>
        <p:spPr>
          <a:xfrm>
            <a:off x="777240" y="4876800"/>
            <a:ext cx="7604760" cy="914400"/>
          </a:xfrm>
        </p:spPr>
        <p:txBody>
          <a:bodyPr/>
          <a:lstStyle/>
          <a:p>
            <a:r>
              <a:rPr lang="en-US" dirty="0" smtClean="0">
                <a:solidFill>
                  <a:srgbClr val="92D050"/>
                </a:solidFill>
              </a:rPr>
              <a:t>The Missouri Compromise</a:t>
            </a:r>
            <a:endParaRPr lang="en-US" dirty="0">
              <a:solidFill>
                <a:srgbClr val="92D050"/>
              </a:solidFill>
            </a:endParaRPr>
          </a:p>
        </p:txBody>
      </p:sp>
    </p:spTree>
    <p:extLst>
      <p:ext uri="{BB962C8B-B14F-4D97-AF65-F5344CB8AC3E}">
        <p14:creationId xmlns:p14="http://schemas.microsoft.com/office/powerpoint/2010/main" val="11312652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5562600"/>
            <a:ext cx="7604760" cy="914400"/>
          </a:xfrm>
        </p:spPr>
        <p:txBody>
          <a:bodyPr/>
          <a:lstStyle/>
          <a:p>
            <a:r>
              <a:rPr lang="en-US" dirty="0" smtClean="0">
                <a:solidFill>
                  <a:srgbClr val="92D050"/>
                </a:solidFill>
              </a:rPr>
              <a:t>The Missouri Compromise</a:t>
            </a:r>
            <a:endParaRPr lang="en-US" dirty="0">
              <a:solidFill>
                <a:srgbClr val="92D050"/>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1386" y="228600"/>
            <a:ext cx="6858000" cy="5097780"/>
          </a:xfrm>
          <a:prstGeom prst="rect">
            <a:avLst/>
          </a:prstGeom>
        </p:spPr>
      </p:pic>
    </p:spTree>
    <p:extLst>
      <p:ext uri="{BB962C8B-B14F-4D97-AF65-F5344CB8AC3E}">
        <p14:creationId xmlns:p14="http://schemas.microsoft.com/office/powerpoint/2010/main" val="37432279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42679" y="304800"/>
            <a:ext cx="3677242" cy="4648200"/>
          </a:xfrm>
        </p:spPr>
      </p:pic>
      <p:sp>
        <p:nvSpPr>
          <p:cNvPr id="5" name="Text Placeholder 4"/>
          <p:cNvSpPr>
            <a:spLocks noGrp="1"/>
          </p:cNvSpPr>
          <p:nvPr>
            <p:ph type="body" sz="half" idx="2"/>
          </p:nvPr>
        </p:nvSpPr>
        <p:spPr/>
        <p:txBody>
          <a:bodyPr>
            <a:normAutofit fontScale="92500" lnSpcReduction="10000"/>
          </a:bodyPr>
          <a:lstStyle/>
          <a:p>
            <a:r>
              <a:rPr lang="en-US" dirty="0" smtClean="0"/>
              <a:t>Increasingly, cooperation between Northern and Western Congressmen left Southern states concerned for the future of the institution of slavery – and their future economic prosperity.  When the Tariff of 1824 was passed – raising the price of consumer goods and threatening to provoke a trade war with England – Southern plantation owners and exporters were frustrated. </a:t>
            </a:r>
            <a:endParaRPr lang="en-US" dirty="0"/>
          </a:p>
        </p:txBody>
      </p:sp>
      <p:sp>
        <p:nvSpPr>
          <p:cNvPr id="3" name="Title 2"/>
          <p:cNvSpPr>
            <a:spLocks noGrp="1"/>
          </p:cNvSpPr>
          <p:nvPr>
            <p:ph type="title"/>
          </p:nvPr>
        </p:nvSpPr>
        <p:spPr>
          <a:xfrm>
            <a:off x="914400" y="5029200"/>
            <a:ext cx="7543800" cy="914400"/>
          </a:xfrm>
        </p:spPr>
        <p:txBody>
          <a:bodyPr/>
          <a:lstStyle/>
          <a:p>
            <a:r>
              <a:rPr lang="en-US" dirty="0" smtClean="0"/>
              <a:t>Increasing Regionalism</a:t>
            </a:r>
            <a:endParaRPr lang="en-US" dirty="0"/>
          </a:p>
        </p:txBody>
      </p:sp>
    </p:spTree>
    <p:extLst>
      <p:ext uri="{BB962C8B-B14F-4D97-AF65-F5344CB8AC3E}">
        <p14:creationId xmlns:p14="http://schemas.microsoft.com/office/powerpoint/2010/main" val="15839949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An Age of Democratization and Andrew Jackson’s Ascension </a:t>
            </a:r>
            <a:endParaRPr lang="en-US" dirty="0"/>
          </a:p>
        </p:txBody>
      </p:sp>
      <p:sp>
        <p:nvSpPr>
          <p:cNvPr id="5" name="Title 4"/>
          <p:cNvSpPr>
            <a:spLocks noGrp="1"/>
          </p:cNvSpPr>
          <p:nvPr>
            <p:ph type="title"/>
          </p:nvPr>
        </p:nvSpPr>
        <p:spPr>
          <a:xfrm>
            <a:off x="3962400" y="1905000"/>
            <a:ext cx="4724400" cy="2350008"/>
          </a:xfrm>
        </p:spPr>
        <p:txBody>
          <a:bodyPr/>
          <a:lstStyle/>
          <a:p>
            <a:r>
              <a:rPr lang="en-US" dirty="0">
                <a:solidFill>
                  <a:srgbClr val="92D050"/>
                </a:solidFill>
              </a:rPr>
              <a:t>New Politics – and the End of The Era of Good </a:t>
            </a:r>
            <a:r>
              <a:rPr lang="en-US" dirty="0" smtClean="0">
                <a:solidFill>
                  <a:srgbClr val="92D050"/>
                </a:solidFill>
              </a:rPr>
              <a:t>Feelings</a:t>
            </a:r>
            <a:endParaRPr lang="en-US" dirty="0">
              <a:solidFill>
                <a:srgbClr val="92D050"/>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838200"/>
            <a:ext cx="3327749" cy="4724400"/>
          </a:xfrm>
          <a:prstGeom prst="rect">
            <a:avLst/>
          </a:prstGeom>
        </p:spPr>
      </p:pic>
    </p:spTree>
    <p:extLst>
      <p:ext uri="{BB962C8B-B14F-4D97-AF65-F5344CB8AC3E}">
        <p14:creationId xmlns:p14="http://schemas.microsoft.com/office/powerpoint/2010/main" val="23645458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762000" y="4876800"/>
            <a:ext cx="7543800" cy="914400"/>
          </a:xfrm>
        </p:spPr>
        <p:txBody>
          <a:bodyPr/>
          <a:lstStyle/>
          <a:p>
            <a:r>
              <a:rPr lang="en-US" dirty="0" smtClean="0">
                <a:solidFill>
                  <a:srgbClr val="92D050"/>
                </a:solidFill>
              </a:rPr>
              <a:t>The Corrupt Bargain, 1824</a:t>
            </a:r>
            <a:endParaRPr lang="en-US" dirty="0">
              <a:solidFill>
                <a:srgbClr val="92D050"/>
              </a:solidFill>
            </a:endParaRPr>
          </a:p>
        </p:txBody>
      </p:sp>
      <p:sp>
        <p:nvSpPr>
          <p:cNvPr id="10" name="Content Placeholder 9"/>
          <p:cNvSpPr>
            <a:spLocks noGrp="1"/>
          </p:cNvSpPr>
          <p:nvPr>
            <p:ph sz="quarter" idx="13"/>
          </p:nvPr>
        </p:nvSpPr>
        <p:spPr>
          <a:xfrm>
            <a:off x="990600" y="685800"/>
            <a:ext cx="3505200" cy="4038600"/>
          </a:xfrm>
        </p:spPr>
        <p:txBody>
          <a:bodyPr>
            <a:normAutofit fontScale="92500" lnSpcReduction="10000"/>
          </a:bodyPr>
          <a:lstStyle/>
          <a:p>
            <a:pPr marL="18288" indent="0">
              <a:buNone/>
            </a:pPr>
            <a:r>
              <a:rPr lang="en-US" dirty="0" smtClean="0"/>
              <a:t>In 1824, Andrew Jackson won the popular vote in a disputed election.  The Republican Party was hopelessly divided and four regional candidates emerged: William Crawford, John Quincy Adams, Henry Clay, and Andrew Jackson.  Surprisingly, Jackson won the popular vote. But since the Electoral College was not resolved, Congress settled the election in John Quincy Adams favor. </a:t>
            </a:r>
            <a:endParaRPr lang="en-US" dirty="0"/>
          </a:p>
        </p:txBody>
      </p:sp>
      <p:pic>
        <p:nvPicPr>
          <p:cNvPr id="12" name="Content Placeholder 11"/>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76800" y="685800"/>
            <a:ext cx="3145924" cy="4294187"/>
          </a:xfrm>
        </p:spPr>
      </p:pic>
    </p:spTree>
    <p:extLst>
      <p:ext uri="{BB962C8B-B14F-4D97-AF65-F5344CB8AC3E}">
        <p14:creationId xmlns:p14="http://schemas.microsoft.com/office/powerpoint/2010/main" val="35086471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276600" y="685801"/>
            <a:ext cx="4953000" cy="3657599"/>
          </a:xfrm>
        </p:spPr>
        <p:txBody>
          <a:bodyPr>
            <a:normAutofit fontScale="92500" lnSpcReduction="10000"/>
          </a:bodyPr>
          <a:lstStyle/>
          <a:p>
            <a:r>
              <a:rPr lang="en-US" dirty="0" smtClean="0"/>
              <a:t>Increase tariffs to protect industry and pay for national projects.</a:t>
            </a:r>
          </a:p>
          <a:p>
            <a:r>
              <a:rPr lang="en-US" dirty="0" smtClean="0"/>
              <a:t>Promotion of internal improvements in agriculture, commerce, and manufacturing.</a:t>
            </a:r>
          </a:p>
          <a:p>
            <a:r>
              <a:rPr lang="en-US" dirty="0" smtClean="0"/>
              <a:t>The support of the 2</a:t>
            </a:r>
            <a:r>
              <a:rPr lang="en-US" baseline="30000" dirty="0" smtClean="0"/>
              <a:t>nd</a:t>
            </a:r>
            <a:r>
              <a:rPr lang="en-US" dirty="0" smtClean="0"/>
              <a:t> National Bank.</a:t>
            </a:r>
          </a:p>
          <a:p>
            <a:r>
              <a:rPr lang="en-US" dirty="0" smtClean="0"/>
              <a:t>Federal monies to support the promotion of “the elegant arts” such as literature and science.</a:t>
            </a:r>
          </a:p>
          <a:p>
            <a:r>
              <a:rPr lang="en-US" dirty="0" smtClean="0"/>
              <a:t>He is despised by the South for all of the above positions – and for being fervently anti-slavery.</a:t>
            </a:r>
            <a:endParaRPr lang="en-US" dirty="0"/>
          </a:p>
        </p:txBody>
      </p:sp>
      <p:sp>
        <p:nvSpPr>
          <p:cNvPr id="2" name="Title 1"/>
          <p:cNvSpPr>
            <a:spLocks noGrp="1"/>
          </p:cNvSpPr>
          <p:nvPr>
            <p:ph type="title"/>
          </p:nvPr>
        </p:nvSpPr>
        <p:spPr/>
        <p:txBody>
          <a:bodyPr/>
          <a:lstStyle/>
          <a:p>
            <a:pPr algn="ctr"/>
            <a:r>
              <a:rPr lang="en-US" dirty="0" smtClean="0">
                <a:solidFill>
                  <a:srgbClr val="92D050"/>
                </a:solidFill>
              </a:rPr>
              <a:t>John Quincy Adams</a:t>
            </a:r>
            <a:endParaRPr lang="en-US" dirty="0">
              <a:solidFill>
                <a:srgbClr val="92D050"/>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400" y="762000"/>
            <a:ext cx="2626253" cy="3657600"/>
          </a:xfrm>
          <a:prstGeom prst="rect">
            <a:avLst/>
          </a:prstGeom>
        </p:spPr>
      </p:pic>
    </p:spTree>
    <p:extLst>
      <p:ext uri="{BB962C8B-B14F-4D97-AF65-F5344CB8AC3E}">
        <p14:creationId xmlns:p14="http://schemas.microsoft.com/office/powerpoint/2010/main" val="12167404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r>
              <a:rPr lang="en-US" dirty="0" smtClean="0"/>
              <a:t>During Adams time in office, dramatic changes take place in the nature of democratic participation.</a:t>
            </a:r>
          </a:p>
          <a:p>
            <a:r>
              <a:rPr lang="en-US" dirty="0" smtClean="0"/>
              <a:t>Land requirements for voters virtually disappear.  Only five of the 24 states in the Union had property requirements for voting in 1828.</a:t>
            </a:r>
          </a:p>
          <a:p>
            <a:r>
              <a:rPr lang="en-US" dirty="0" smtClean="0"/>
              <a:t>Several Western States were admitted to the Union from the “Old Northwest.” </a:t>
            </a:r>
          </a:p>
          <a:p>
            <a:r>
              <a:rPr lang="en-US" dirty="0" smtClean="0"/>
              <a:t>The number of voters participating in elections triples between 1824 and 1828 – from just over 350,000 eligible voters in 1824 to well over one million in 1828.  </a:t>
            </a:r>
            <a:endParaRPr lang="en-US" dirty="0"/>
          </a:p>
        </p:txBody>
      </p:sp>
      <p:sp>
        <p:nvSpPr>
          <p:cNvPr id="3" name="Title 2"/>
          <p:cNvSpPr>
            <a:spLocks noGrp="1"/>
          </p:cNvSpPr>
          <p:nvPr>
            <p:ph type="title"/>
          </p:nvPr>
        </p:nvSpPr>
        <p:spPr/>
        <p:txBody>
          <a:bodyPr/>
          <a:lstStyle/>
          <a:p>
            <a:r>
              <a:rPr lang="en-US" dirty="0" smtClean="0">
                <a:solidFill>
                  <a:srgbClr val="92D050"/>
                </a:solidFill>
              </a:rPr>
              <a:t>Universal White Man’s Suffrage? </a:t>
            </a:r>
            <a:endParaRPr lang="en-US" dirty="0">
              <a:solidFill>
                <a:srgbClr val="92D050"/>
              </a:solidFill>
            </a:endParaRPr>
          </a:p>
        </p:txBody>
      </p:sp>
    </p:spTree>
    <p:extLst>
      <p:ext uri="{BB962C8B-B14F-4D97-AF65-F5344CB8AC3E}">
        <p14:creationId xmlns:p14="http://schemas.microsoft.com/office/powerpoint/2010/main" val="10701734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0" y="4114800"/>
            <a:ext cx="7543800" cy="2362200"/>
          </a:xfrm>
        </p:spPr>
        <p:txBody>
          <a:bodyPr/>
          <a:lstStyle/>
          <a:p>
            <a:r>
              <a:rPr lang="en-US" sz="2400" u="sng" dirty="0" smtClean="0">
                <a:solidFill>
                  <a:srgbClr val="92D050"/>
                </a:solidFill>
              </a:rPr>
              <a:t>“</a:t>
            </a:r>
            <a:r>
              <a:rPr lang="en-US" sz="2000" u="sng" dirty="0" smtClean="0">
                <a:solidFill>
                  <a:srgbClr val="92D050"/>
                </a:solidFill>
              </a:rPr>
              <a:t>The Era of Good Feelings” </a:t>
            </a:r>
            <a:r>
              <a:rPr lang="en-US" sz="2000" u="sng" dirty="0" smtClean="0"/>
              <a:t/>
            </a:r>
            <a:br>
              <a:rPr lang="en-US" sz="2000" u="sng" dirty="0" smtClean="0"/>
            </a:br>
            <a:r>
              <a:rPr lang="en-US" sz="2000" dirty="0" smtClean="0"/>
              <a:t>Leaving at the height of his popularity – with Americans still giddy over their surprising ability to acquit themselves of the British during the War of 1812, Madison was able to tap his own successor, fellow Virginian James Monroe.  The Federalist Party was in its death throes after the boorish behavior of the Essex </a:t>
            </a:r>
            <a:r>
              <a:rPr lang="en-US" sz="2000" dirty="0" err="1" smtClean="0"/>
              <a:t>Junto</a:t>
            </a:r>
            <a:r>
              <a:rPr lang="en-US" sz="2000" dirty="0" smtClean="0"/>
              <a:t> at the Hartford Convention. All appeared to be well.</a:t>
            </a:r>
            <a:endParaRPr lang="en-US" sz="2000" dirty="0"/>
          </a:p>
        </p:txBody>
      </p:sp>
      <p:pic>
        <p:nvPicPr>
          <p:cNvPr id="7" name="Content Placeholder 6"/>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914400" y="533400"/>
            <a:ext cx="2571750" cy="3429000"/>
          </a:xfrm>
        </p:spPr>
      </p:pic>
      <p:pic>
        <p:nvPicPr>
          <p:cNvPr id="8" name="Content Placeholder 7"/>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5334000" y="533400"/>
            <a:ext cx="2849849" cy="3432175"/>
          </a:xfrm>
        </p:spPr>
      </p:pic>
      <p:sp>
        <p:nvSpPr>
          <p:cNvPr id="9" name="Right Arrow 8"/>
          <p:cNvSpPr/>
          <p:nvPr/>
        </p:nvSpPr>
        <p:spPr>
          <a:xfrm>
            <a:off x="3200400" y="1524000"/>
            <a:ext cx="2667000" cy="1600200"/>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1302496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All states continued to ban women from participating in elections.  Some states, due to semantics, had allowed women to cast ballots if they controlled property at the start of the century, but the practice was soon discontinued.</a:t>
            </a:r>
          </a:p>
          <a:p>
            <a:r>
              <a:rPr lang="en-US" dirty="0" smtClean="0"/>
              <a:t>Almost all African-Americans were banned from voting – including free blacks. </a:t>
            </a:r>
            <a:endParaRPr lang="en-US" dirty="0"/>
          </a:p>
        </p:txBody>
      </p:sp>
      <p:sp>
        <p:nvSpPr>
          <p:cNvPr id="3" name="Title 2"/>
          <p:cNvSpPr>
            <a:spLocks noGrp="1"/>
          </p:cNvSpPr>
          <p:nvPr>
            <p:ph type="title"/>
          </p:nvPr>
        </p:nvSpPr>
        <p:spPr/>
        <p:txBody>
          <a:bodyPr/>
          <a:lstStyle/>
          <a:p>
            <a:r>
              <a:rPr lang="en-US" dirty="0" smtClean="0">
                <a:solidFill>
                  <a:srgbClr val="92D050"/>
                </a:solidFill>
              </a:rPr>
              <a:t>Voter Restrictions, 1820s </a:t>
            </a:r>
            <a:endParaRPr lang="en-US" dirty="0">
              <a:solidFill>
                <a:srgbClr val="92D050"/>
              </a:solidFill>
            </a:endParaRPr>
          </a:p>
        </p:txBody>
      </p:sp>
    </p:spTree>
    <p:extLst>
      <p:ext uri="{BB962C8B-B14F-4D97-AF65-F5344CB8AC3E}">
        <p14:creationId xmlns:p14="http://schemas.microsoft.com/office/powerpoint/2010/main" val="30755672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Martin Van Buren of New York established the guiding principles of party discipline during the 1820s.</a:t>
            </a:r>
          </a:p>
          <a:p>
            <a:r>
              <a:rPr lang="en-US" dirty="0" smtClean="0"/>
              <a:t>He opposed virtually every aspect of Henry Clay’s “American System”: Tariffs, Federally-Funded Internal Improvements, the National Bank, and his reservations about Executive Power.</a:t>
            </a:r>
          </a:p>
          <a:p>
            <a:r>
              <a:rPr lang="en-US" dirty="0" smtClean="0"/>
              <a:t>In Andrew Jackson, he found the embodiment of the partisan principles.</a:t>
            </a:r>
            <a:endParaRPr lang="en-US" dirty="0"/>
          </a:p>
        </p:txBody>
      </p:sp>
      <p:sp>
        <p:nvSpPr>
          <p:cNvPr id="3" name="Title 2"/>
          <p:cNvSpPr>
            <a:spLocks noGrp="1"/>
          </p:cNvSpPr>
          <p:nvPr>
            <p:ph type="title"/>
          </p:nvPr>
        </p:nvSpPr>
        <p:spPr/>
        <p:txBody>
          <a:bodyPr/>
          <a:lstStyle/>
          <a:p>
            <a:r>
              <a:rPr lang="en-US" sz="3800" dirty="0" smtClean="0">
                <a:solidFill>
                  <a:srgbClr val="92D050"/>
                </a:solidFill>
              </a:rPr>
              <a:t>Faction: The “Little Magician” and the Democratic-Republicans.</a:t>
            </a:r>
            <a:endParaRPr lang="en-US" sz="3800" dirty="0">
              <a:solidFill>
                <a:srgbClr val="92D050"/>
              </a:solidFill>
            </a:endParaRPr>
          </a:p>
        </p:txBody>
      </p:sp>
    </p:spTree>
    <p:extLst>
      <p:ext uri="{BB962C8B-B14F-4D97-AF65-F5344CB8AC3E}">
        <p14:creationId xmlns:p14="http://schemas.microsoft.com/office/powerpoint/2010/main" val="658872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Favored States Rights</a:t>
            </a:r>
          </a:p>
          <a:p>
            <a:r>
              <a:rPr lang="en-US" dirty="0" smtClean="0"/>
              <a:t>Simplicity and Party Discipline</a:t>
            </a:r>
          </a:p>
          <a:p>
            <a:r>
              <a:rPr lang="en-US" dirty="0" smtClean="0"/>
              <a:t>Republican Principles – Democratization</a:t>
            </a:r>
          </a:p>
          <a:p>
            <a:r>
              <a:rPr lang="en-US" dirty="0" smtClean="0"/>
              <a:t>Major Leaders: </a:t>
            </a:r>
          </a:p>
          <a:p>
            <a:pPr lvl="1"/>
            <a:r>
              <a:rPr lang="en-US" dirty="0" smtClean="0"/>
              <a:t>Martin Van Buren</a:t>
            </a:r>
          </a:p>
          <a:p>
            <a:pPr lvl="1"/>
            <a:r>
              <a:rPr lang="en-US" dirty="0" smtClean="0"/>
              <a:t>Thomas Hart Benton</a:t>
            </a:r>
          </a:p>
          <a:p>
            <a:pPr lvl="1"/>
            <a:r>
              <a:rPr lang="en-US" dirty="0" smtClean="0"/>
              <a:t>John C. Calhoun</a:t>
            </a:r>
          </a:p>
          <a:p>
            <a:pPr lvl="1"/>
            <a:r>
              <a:rPr lang="en-US" dirty="0" smtClean="0"/>
              <a:t>John H. Eaton</a:t>
            </a:r>
          </a:p>
          <a:p>
            <a:pPr lvl="1"/>
            <a:r>
              <a:rPr lang="en-US" dirty="0" smtClean="0"/>
              <a:t>Andrew Jackson</a:t>
            </a:r>
            <a:endParaRPr lang="en-US" dirty="0"/>
          </a:p>
        </p:txBody>
      </p:sp>
      <p:sp>
        <p:nvSpPr>
          <p:cNvPr id="3" name="Title 2"/>
          <p:cNvSpPr>
            <a:spLocks noGrp="1"/>
          </p:cNvSpPr>
          <p:nvPr>
            <p:ph type="title"/>
          </p:nvPr>
        </p:nvSpPr>
        <p:spPr>
          <a:xfrm>
            <a:off x="457200" y="4876800"/>
            <a:ext cx="8153400" cy="914400"/>
          </a:xfrm>
        </p:spPr>
        <p:txBody>
          <a:bodyPr/>
          <a:lstStyle/>
          <a:p>
            <a:r>
              <a:rPr lang="en-US" dirty="0" smtClean="0">
                <a:solidFill>
                  <a:srgbClr val="92D050"/>
                </a:solidFill>
              </a:rPr>
              <a:t>The Democratic-Republicans</a:t>
            </a:r>
            <a:endParaRPr lang="en-US" dirty="0">
              <a:solidFill>
                <a:srgbClr val="92D050"/>
              </a:solidFill>
            </a:endParaRPr>
          </a:p>
        </p:txBody>
      </p:sp>
    </p:spTree>
    <p:extLst>
      <p:ext uri="{BB962C8B-B14F-4D97-AF65-F5344CB8AC3E}">
        <p14:creationId xmlns:p14="http://schemas.microsoft.com/office/powerpoint/2010/main" val="23869394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r>
              <a:rPr lang="en-US" dirty="0" smtClean="0">
                <a:solidFill>
                  <a:srgbClr val="92D050"/>
                </a:solidFill>
              </a:rPr>
              <a:t>John Quincy Adams</a:t>
            </a:r>
            <a:endParaRPr lang="en-US" dirty="0">
              <a:solidFill>
                <a:srgbClr val="92D050"/>
              </a:solidFill>
            </a:endParaRPr>
          </a:p>
        </p:txBody>
      </p:sp>
      <p:sp>
        <p:nvSpPr>
          <p:cNvPr id="6" name="Content Placeholder 5"/>
          <p:cNvSpPr>
            <a:spLocks noGrp="1"/>
          </p:cNvSpPr>
          <p:nvPr>
            <p:ph sz="half" idx="2"/>
          </p:nvPr>
        </p:nvSpPr>
        <p:spPr/>
        <p:txBody>
          <a:bodyPr>
            <a:normAutofit fontScale="92500" lnSpcReduction="10000"/>
          </a:bodyPr>
          <a:lstStyle/>
          <a:p>
            <a:r>
              <a:rPr lang="en-US" dirty="0" smtClean="0"/>
              <a:t>Cold, Aristocratic.</a:t>
            </a:r>
          </a:p>
          <a:p>
            <a:endParaRPr lang="en-US" dirty="0"/>
          </a:p>
          <a:p>
            <a:r>
              <a:rPr lang="en-US" dirty="0" smtClean="0"/>
              <a:t>Corrupt?</a:t>
            </a:r>
          </a:p>
          <a:p>
            <a:endParaRPr lang="en-US" dirty="0"/>
          </a:p>
          <a:p>
            <a:r>
              <a:rPr lang="en-US" dirty="0" smtClean="0"/>
              <a:t>Anti-Slavery </a:t>
            </a:r>
          </a:p>
          <a:p>
            <a:endParaRPr lang="en-US" dirty="0"/>
          </a:p>
          <a:p>
            <a:r>
              <a:rPr lang="en-US" dirty="0" smtClean="0"/>
              <a:t>New England Partisan</a:t>
            </a:r>
            <a:endParaRPr lang="en-US" dirty="0"/>
          </a:p>
        </p:txBody>
      </p:sp>
      <p:sp>
        <p:nvSpPr>
          <p:cNvPr id="7" name="Text Placeholder 6"/>
          <p:cNvSpPr>
            <a:spLocks noGrp="1"/>
          </p:cNvSpPr>
          <p:nvPr>
            <p:ph type="body" sz="quarter" idx="3"/>
          </p:nvPr>
        </p:nvSpPr>
        <p:spPr/>
        <p:txBody>
          <a:bodyPr/>
          <a:lstStyle/>
          <a:p>
            <a:r>
              <a:rPr lang="en-US" dirty="0" smtClean="0">
                <a:solidFill>
                  <a:srgbClr val="92D050"/>
                </a:solidFill>
              </a:rPr>
              <a:t>Andrew Jackson</a:t>
            </a:r>
            <a:endParaRPr lang="en-US" dirty="0">
              <a:solidFill>
                <a:srgbClr val="92D050"/>
              </a:solidFill>
            </a:endParaRPr>
          </a:p>
        </p:txBody>
      </p:sp>
      <p:sp>
        <p:nvSpPr>
          <p:cNvPr id="8" name="Content Placeholder 7"/>
          <p:cNvSpPr>
            <a:spLocks noGrp="1"/>
          </p:cNvSpPr>
          <p:nvPr>
            <p:ph sz="quarter" idx="4"/>
          </p:nvPr>
        </p:nvSpPr>
        <p:spPr/>
        <p:txBody>
          <a:bodyPr>
            <a:normAutofit fontScale="92500" lnSpcReduction="10000"/>
          </a:bodyPr>
          <a:lstStyle/>
          <a:p>
            <a:r>
              <a:rPr lang="en-US" dirty="0" smtClean="0"/>
              <a:t>Militant, uncouth.</a:t>
            </a:r>
          </a:p>
          <a:p>
            <a:endParaRPr lang="en-US" dirty="0" smtClean="0"/>
          </a:p>
          <a:p>
            <a:r>
              <a:rPr lang="en-US" dirty="0" smtClean="0"/>
              <a:t>Honest, integrity.</a:t>
            </a:r>
          </a:p>
          <a:p>
            <a:endParaRPr lang="en-US" dirty="0"/>
          </a:p>
          <a:p>
            <a:r>
              <a:rPr lang="en-US" dirty="0" smtClean="0"/>
              <a:t>States Rights</a:t>
            </a:r>
          </a:p>
          <a:p>
            <a:endParaRPr lang="en-US" dirty="0"/>
          </a:p>
          <a:p>
            <a:r>
              <a:rPr lang="en-US" dirty="0" smtClean="0"/>
              <a:t>A Man for All Regions</a:t>
            </a:r>
            <a:endParaRPr lang="en-US" dirty="0"/>
          </a:p>
        </p:txBody>
      </p:sp>
      <p:sp>
        <p:nvSpPr>
          <p:cNvPr id="4" name="Title 3"/>
          <p:cNvSpPr>
            <a:spLocks noGrp="1"/>
          </p:cNvSpPr>
          <p:nvPr>
            <p:ph type="title"/>
          </p:nvPr>
        </p:nvSpPr>
        <p:spPr/>
        <p:txBody>
          <a:bodyPr/>
          <a:lstStyle/>
          <a:p>
            <a:r>
              <a:rPr lang="en-US" dirty="0" smtClean="0">
                <a:solidFill>
                  <a:srgbClr val="92D050"/>
                </a:solidFill>
              </a:rPr>
              <a:t>The Election of 1928</a:t>
            </a:r>
            <a:endParaRPr lang="en-US" dirty="0">
              <a:solidFill>
                <a:srgbClr val="92D050"/>
              </a:solidFill>
            </a:endParaRPr>
          </a:p>
        </p:txBody>
      </p:sp>
    </p:spTree>
    <p:extLst>
      <p:ext uri="{BB962C8B-B14F-4D97-AF65-F5344CB8AC3E}">
        <p14:creationId xmlns:p14="http://schemas.microsoft.com/office/powerpoint/2010/main" val="10808291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40878" y="685800"/>
            <a:ext cx="5481443" cy="3657600"/>
          </a:xfrm>
        </p:spPr>
      </p:pic>
      <p:sp>
        <p:nvSpPr>
          <p:cNvPr id="9" name="Title 8"/>
          <p:cNvSpPr>
            <a:spLocks noGrp="1"/>
          </p:cNvSpPr>
          <p:nvPr>
            <p:ph type="title"/>
          </p:nvPr>
        </p:nvSpPr>
        <p:spPr>
          <a:xfrm>
            <a:off x="777240" y="4876800"/>
            <a:ext cx="7757160" cy="914400"/>
          </a:xfrm>
        </p:spPr>
        <p:txBody>
          <a:bodyPr/>
          <a:lstStyle/>
          <a:p>
            <a:r>
              <a:rPr lang="en-US" dirty="0" smtClean="0">
                <a:solidFill>
                  <a:srgbClr val="92D050"/>
                </a:solidFill>
              </a:rPr>
              <a:t>Andrew Jackson Landslide </a:t>
            </a:r>
            <a:endParaRPr lang="en-US" dirty="0">
              <a:solidFill>
                <a:srgbClr val="92D050"/>
              </a:solidFill>
            </a:endParaRPr>
          </a:p>
        </p:txBody>
      </p:sp>
    </p:spTree>
    <p:extLst>
      <p:ext uri="{BB962C8B-B14F-4D97-AF65-F5344CB8AC3E}">
        <p14:creationId xmlns:p14="http://schemas.microsoft.com/office/powerpoint/2010/main" val="6194619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r>
              <a:rPr lang="en-US" dirty="0" smtClean="0"/>
              <a:t>Jackson rewarded political loyalty via patronage – “The Spoils System.” </a:t>
            </a:r>
          </a:p>
          <a:p>
            <a:r>
              <a:rPr lang="en-US" dirty="0" smtClean="0"/>
              <a:t>Jackson sought to reform – indeed renounce – the financial systems of the federal government, including the 2</a:t>
            </a:r>
            <a:r>
              <a:rPr lang="en-US" baseline="30000" dirty="0" smtClean="0"/>
              <a:t>nd</a:t>
            </a:r>
            <a:r>
              <a:rPr lang="en-US" dirty="0" smtClean="0"/>
              <a:t> National Bank.</a:t>
            </a:r>
          </a:p>
          <a:p>
            <a:r>
              <a:rPr lang="en-US" dirty="0" smtClean="0"/>
              <a:t>Jackson sought to manage Indian affairs actively.</a:t>
            </a:r>
          </a:p>
          <a:p>
            <a:r>
              <a:rPr lang="en-US" dirty="0" smtClean="0"/>
              <a:t>He sought to reform internal improvements and public land policy.</a:t>
            </a:r>
          </a:p>
          <a:p>
            <a:r>
              <a:rPr lang="en-US" dirty="0" smtClean="0"/>
              <a:t>He believed, ultimately,  in the supremacy of the Federal Government over the states and the right of taxation. </a:t>
            </a:r>
            <a:endParaRPr lang="en-US" dirty="0"/>
          </a:p>
        </p:txBody>
      </p:sp>
      <p:sp>
        <p:nvSpPr>
          <p:cNvPr id="3" name="Title 2"/>
          <p:cNvSpPr>
            <a:spLocks noGrp="1"/>
          </p:cNvSpPr>
          <p:nvPr>
            <p:ph type="title"/>
          </p:nvPr>
        </p:nvSpPr>
        <p:spPr/>
        <p:txBody>
          <a:bodyPr/>
          <a:lstStyle/>
          <a:p>
            <a:r>
              <a:rPr lang="en-US" sz="3600" dirty="0" err="1" smtClean="0">
                <a:solidFill>
                  <a:srgbClr val="92D050"/>
                </a:solidFill>
              </a:rPr>
              <a:t>Jacksonian</a:t>
            </a:r>
            <a:r>
              <a:rPr lang="en-US" sz="3600" dirty="0" smtClean="0">
                <a:solidFill>
                  <a:srgbClr val="92D050"/>
                </a:solidFill>
              </a:rPr>
              <a:t> Democracy: Characteristic of his Presidency </a:t>
            </a:r>
            <a:endParaRPr lang="en-US" sz="3600" dirty="0">
              <a:solidFill>
                <a:srgbClr val="92D050"/>
              </a:solidFill>
            </a:endParaRPr>
          </a:p>
        </p:txBody>
      </p:sp>
    </p:spTree>
    <p:extLst>
      <p:ext uri="{BB962C8B-B14F-4D97-AF65-F5344CB8AC3E}">
        <p14:creationId xmlns:p14="http://schemas.microsoft.com/office/powerpoint/2010/main" val="32027329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04799" y="381000"/>
            <a:ext cx="3997869" cy="5791200"/>
          </a:xfrm>
        </p:spPr>
      </p:pic>
      <p:sp>
        <p:nvSpPr>
          <p:cNvPr id="3" name="Title 2"/>
          <p:cNvSpPr>
            <a:spLocks noGrp="1"/>
          </p:cNvSpPr>
          <p:nvPr>
            <p:ph type="title"/>
          </p:nvPr>
        </p:nvSpPr>
        <p:spPr>
          <a:xfrm>
            <a:off x="4800600" y="609600"/>
            <a:ext cx="3505200" cy="5562600"/>
          </a:xfrm>
        </p:spPr>
        <p:txBody>
          <a:bodyPr/>
          <a:lstStyle/>
          <a:p>
            <a:r>
              <a:rPr lang="en-US" sz="2000" dirty="0" smtClean="0">
                <a:solidFill>
                  <a:srgbClr val="92D050"/>
                </a:solidFill>
              </a:rPr>
              <a:t/>
            </a:r>
            <a:br>
              <a:rPr lang="en-US" sz="2000" dirty="0" smtClean="0">
                <a:solidFill>
                  <a:srgbClr val="92D050"/>
                </a:solidFill>
              </a:rPr>
            </a:br>
            <a:r>
              <a:rPr lang="en-US" sz="2800" dirty="0" smtClean="0">
                <a:solidFill>
                  <a:srgbClr val="92D050"/>
                </a:solidFill>
              </a:rPr>
              <a:t>“The Spoils System” </a:t>
            </a:r>
            <a:r>
              <a:rPr lang="en-US" sz="2000" dirty="0" smtClean="0">
                <a:solidFill>
                  <a:srgbClr val="92D050"/>
                </a:solidFill>
              </a:rPr>
              <a:t/>
            </a:r>
            <a:br>
              <a:rPr lang="en-US" sz="2000" dirty="0" smtClean="0">
                <a:solidFill>
                  <a:srgbClr val="92D050"/>
                </a:solidFill>
              </a:rPr>
            </a:br>
            <a:r>
              <a:rPr lang="en-US" sz="2000" dirty="0">
                <a:solidFill>
                  <a:srgbClr val="92D050"/>
                </a:solidFill>
              </a:rPr>
              <a:t>	 </a:t>
            </a:r>
            <a:r>
              <a:rPr lang="en-US" sz="2000" dirty="0" smtClean="0">
                <a:solidFill>
                  <a:srgbClr val="92D050"/>
                </a:solidFill>
              </a:rPr>
              <a:t>     </a:t>
            </a:r>
            <a:br>
              <a:rPr lang="en-US" sz="2000" dirty="0" smtClean="0">
                <a:solidFill>
                  <a:srgbClr val="92D050"/>
                </a:solidFill>
              </a:rPr>
            </a:br>
            <a:r>
              <a:rPr lang="en-US" sz="2000" dirty="0" smtClean="0"/>
              <a:t>‘To the victors go the spoils.’  Jackson was shameless in appointing political supporters, friends, and admirers to civil service jobs.  He believed that most men were capable of performing the duties of government positions, and that there would be little or decrease in the quality of the work.  He fired John Quincy Adams men without remorse – and for no particular reason.</a:t>
            </a:r>
            <a:endParaRPr lang="en-US" sz="2000" dirty="0"/>
          </a:p>
        </p:txBody>
      </p:sp>
    </p:spTree>
    <p:extLst>
      <p:ext uri="{BB962C8B-B14F-4D97-AF65-F5344CB8AC3E}">
        <p14:creationId xmlns:p14="http://schemas.microsoft.com/office/powerpoint/2010/main" val="2311428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Jackson views the bank as an alliance between government and aristocratic interests that favor the wealthy.</a:t>
            </a:r>
          </a:p>
          <a:p>
            <a:r>
              <a:rPr lang="en-US" dirty="0" smtClean="0"/>
              <a:t>He refused to re-charter the bank when Whigs in Congress attempt to extend it’s influence. </a:t>
            </a:r>
          </a:p>
          <a:p>
            <a:r>
              <a:rPr lang="en-US" dirty="0" smtClean="0"/>
              <a:t>Then, to end the influence of the bank, he begins withdrawing funds and depositing them in favored “pet banks.”</a:t>
            </a:r>
          </a:p>
        </p:txBody>
      </p:sp>
      <p:sp>
        <p:nvSpPr>
          <p:cNvPr id="3" name="Title 2"/>
          <p:cNvSpPr>
            <a:spLocks noGrp="1"/>
          </p:cNvSpPr>
          <p:nvPr>
            <p:ph type="title"/>
          </p:nvPr>
        </p:nvSpPr>
        <p:spPr/>
        <p:txBody>
          <a:bodyPr/>
          <a:lstStyle/>
          <a:p>
            <a:r>
              <a:rPr lang="en-US" dirty="0" smtClean="0">
                <a:solidFill>
                  <a:srgbClr val="92D050"/>
                </a:solidFill>
              </a:rPr>
              <a:t>Andrew Jackson and the 2</a:t>
            </a:r>
            <a:r>
              <a:rPr lang="en-US" baseline="30000" dirty="0" smtClean="0">
                <a:solidFill>
                  <a:srgbClr val="92D050"/>
                </a:solidFill>
              </a:rPr>
              <a:t>nd</a:t>
            </a:r>
            <a:r>
              <a:rPr lang="en-US" dirty="0" smtClean="0">
                <a:solidFill>
                  <a:srgbClr val="92D050"/>
                </a:solidFill>
              </a:rPr>
              <a:t> National Bank</a:t>
            </a:r>
            <a:endParaRPr lang="en-US" dirty="0">
              <a:solidFill>
                <a:srgbClr val="92D050"/>
              </a:solidFill>
            </a:endParaRPr>
          </a:p>
        </p:txBody>
      </p:sp>
    </p:spTree>
    <p:extLst>
      <p:ext uri="{BB962C8B-B14F-4D97-AF65-F5344CB8AC3E}">
        <p14:creationId xmlns:p14="http://schemas.microsoft.com/office/powerpoint/2010/main" val="27050201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304800"/>
            <a:ext cx="6778548" cy="4401973"/>
          </a:xfrm>
        </p:spPr>
      </p:pic>
      <p:sp>
        <p:nvSpPr>
          <p:cNvPr id="3" name="Title 2"/>
          <p:cNvSpPr>
            <a:spLocks noGrp="1"/>
          </p:cNvSpPr>
          <p:nvPr>
            <p:ph type="title"/>
          </p:nvPr>
        </p:nvSpPr>
        <p:spPr/>
        <p:txBody>
          <a:bodyPr/>
          <a:lstStyle/>
          <a:p>
            <a:r>
              <a:rPr lang="en-US" sz="3600" dirty="0" smtClean="0">
                <a:solidFill>
                  <a:srgbClr val="92D050"/>
                </a:solidFill>
              </a:rPr>
              <a:t>The 2</a:t>
            </a:r>
            <a:r>
              <a:rPr lang="en-US" sz="3600" baseline="30000" dirty="0" smtClean="0">
                <a:solidFill>
                  <a:srgbClr val="92D050"/>
                </a:solidFill>
              </a:rPr>
              <a:t>nd</a:t>
            </a:r>
            <a:r>
              <a:rPr lang="en-US" sz="3600" dirty="0" smtClean="0">
                <a:solidFill>
                  <a:srgbClr val="92D050"/>
                </a:solidFill>
              </a:rPr>
              <a:t> National Bank Destroyed</a:t>
            </a:r>
            <a:endParaRPr lang="en-US" sz="3600" dirty="0">
              <a:solidFill>
                <a:srgbClr val="92D050"/>
              </a:solidFill>
            </a:endParaRPr>
          </a:p>
        </p:txBody>
      </p:sp>
    </p:spTree>
    <p:extLst>
      <p:ext uri="{BB962C8B-B14F-4D97-AF65-F5344CB8AC3E}">
        <p14:creationId xmlns:p14="http://schemas.microsoft.com/office/powerpoint/2010/main" val="30567297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78883" y="685800"/>
            <a:ext cx="4262033" cy="3429000"/>
          </a:xfrm>
        </p:spPr>
      </p:pic>
      <p:sp>
        <p:nvSpPr>
          <p:cNvPr id="6" name="Text Placeholder 5"/>
          <p:cNvSpPr>
            <a:spLocks noGrp="1"/>
          </p:cNvSpPr>
          <p:nvPr>
            <p:ph type="body" sz="half" idx="2"/>
          </p:nvPr>
        </p:nvSpPr>
        <p:spPr/>
        <p:txBody>
          <a:bodyPr/>
          <a:lstStyle/>
          <a:p>
            <a:r>
              <a:rPr lang="en-US" dirty="0" smtClean="0"/>
              <a:t>The so-called “Tariff of Abominations” – which placed a high tax on imported goods and hurt Southern and Western consumers particularly hard – was a point of much contention.  John C. Calhoun – who actually sponsored the bill when he was as Senator – was it’s greatest enemy during Jackson’s term.</a:t>
            </a:r>
            <a:endParaRPr lang="en-US" dirty="0"/>
          </a:p>
        </p:txBody>
      </p:sp>
      <p:sp>
        <p:nvSpPr>
          <p:cNvPr id="4" name="Title 3"/>
          <p:cNvSpPr>
            <a:spLocks noGrp="1"/>
          </p:cNvSpPr>
          <p:nvPr>
            <p:ph type="title"/>
          </p:nvPr>
        </p:nvSpPr>
        <p:spPr/>
        <p:txBody>
          <a:bodyPr/>
          <a:lstStyle/>
          <a:p>
            <a:r>
              <a:rPr lang="en-US" dirty="0" smtClean="0">
                <a:solidFill>
                  <a:srgbClr val="92D050"/>
                </a:solidFill>
              </a:rPr>
              <a:t>The Nullification Crisis</a:t>
            </a:r>
            <a:endParaRPr lang="en-US" dirty="0">
              <a:solidFill>
                <a:srgbClr val="92D050"/>
              </a:solidFill>
            </a:endParaRPr>
          </a:p>
        </p:txBody>
      </p:sp>
    </p:spTree>
    <p:extLst>
      <p:ext uri="{BB962C8B-B14F-4D97-AF65-F5344CB8AC3E}">
        <p14:creationId xmlns:p14="http://schemas.microsoft.com/office/powerpoint/2010/main" val="28298819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1999" y="762001"/>
            <a:ext cx="4416237" cy="3336712"/>
          </a:xfrm>
        </p:spPr>
      </p:pic>
      <p:sp>
        <p:nvSpPr>
          <p:cNvPr id="7" name="Text Placeholder 6"/>
          <p:cNvSpPr>
            <a:spLocks noGrp="1"/>
          </p:cNvSpPr>
          <p:nvPr>
            <p:ph type="body" sz="half" idx="2"/>
          </p:nvPr>
        </p:nvSpPr>
        <p:spPr/>
        <p:txBody>
          <a:bodyPr>
            <a:normAutofit fontScale="92500"/>
          </a:bodyPr>
          <a:lstStyle/>
          <a:p>
            <a:r>
              <a:rPr lang="en-US" dirty="0" smtClean="0"/>
              <a:t>Internal Improvements – a series of nation building projects which were expected to create economic interdependence in America, binding the nation together  where regional differences had emerged.  In order to carry out these initiatives, tax dollars would be put to work.  Projects like the Cumberland Road would be extended over the years to unify the nation.</a:t>
            </a:r>
            <a:endParaRPr lang="en-US" dirty="0"/>
          </a:p>
        </p:txBody>
      </p:sp>
      <p:sp>
        <p:nvSpPr>
          <p:cNvPr id="5" name="Title 4"/>
          <p:cNvSpPr>
            <a:spLocks noGrp="1"/>
          </p:cNvSpPr>
          <p:nvPr>
            <p:ph type="title"/>
          </p:nvPr>
        </p:nvSpPr>
        <p:spPr/>
        <p:txBody>
          <a:bodyPr/>
          <a:lstStyle/>
          <a:p>
            <a:r>
              <a:rPr lang="en-US" dirty="0" smtClean="0">
                <a:solidFill>
                  <a:srgbClr val="92D050"/>
                </a:solidFill>
              </a:rPr>
              <a:t>Monroe Endorses Internal Improvements in America</a:t>
            </a:r>
            <a:endParaRPr lang="en-US" dirty="0">
              <a:solidFill>
                <a:srgbClr val="92D050"/>
              </a:solidFill>
            </a:endParaRPr>
          </a:p>
        </p:txBody>
      </p:sp>
    </p:spTree>
    <p:extLst>
      <p:ext uri="{BB962C8B-B14F-4D97-AF65-F5344CB8AC3E}">
        <p14:creationId xmlns:p14="http://schemas.microsoft.com/office/powerpoint/2010/main" val="38593237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85000" lnSpcReduction="10000"/>
          </a:bodyPr>
          <a:lstStyle/>
          <a:p>
            <a:r>
              <a:rPr lang="en-US" dirty="0" smtClean="0"/>
              <a:t>After considerable debate, the Tariff of Abominations eventually produced a major crisis in America.</a:t>
            </a:r>
          </a:p>
          <a:p>
            <a:r>
              <a:rPr lang="en-US" dirty="0" smtClean="0"/>
              <a:t>Robert Hayne of South Carolina and Daniel Webster of Massachusetts argued over the tariff in one of the great debates of the century.</a:t>
            </a:r>
          </a:p>
          <a:p>
            <a:r>
              <a:rPr lang="en-US" dirty="0" smtClean="0"/>
              <a:t>John C. Calhoun publically denounced the President’s support of the Tariff.  At a state dinner, he toasted, “The Union – next to our liberty most dear.”  </a:t>
            </a:r>
          </a:p>
          <a:p>
            <a:r>
              <a:rPr lang="en-US" dirty="0" smtClean="0"/>
              <a:t>Andrew Jackson’s rejoinder, “Our Federal Union – it must be preserved!” was a preview of the coming conflict.</a:t>
            </a:r>
          </a:p>
          <a:p>
            <a:r>
              <a:rPr lang="en-US" dirty="0" smtClean="0"/>
              <a:t>In 1832, John C. Calhoun resigned the Vice Presidency and vowed to support the notion of nullification in SC.</a:t>
            </a:r>
            <a:endParaRPr lang="en-US" dirty="0"/>
          </a:p>
        </p:txBody>
      </p:sp>
      <p:sp>
        <p:nvSpPr>
          <p:cNvPr id="4" name="Title 3"/>
          <p:cNvSpPr>
            <a:spLocks noGrp="1"/>
          </p:cNvSpPr>
          <p:nvPr>
            <p:ph type="title"/>
          </p:nvPr>
        </p:nvSpPr>
        <p:spPr/>
        <p:txBody>
          <a:bodyPr/>
          <a:lstStyle/>
          <a:p>
            <a:r>
              <a:rPr lang="en-US" dirty="0" smtClean="0">
                <a:solidFill>
                  <a:srgbClr val="92D050"/>
                </a:solidFill>
              </a:rPr>
              <a:t>Jackson and Calhoun</a:t>
            </a:r>
            <a:endParaRPr lang="en-US" dirty="0">
              <a:solidFill>
                <a:srgbClr val="92D050"/>
              </a:solidFill>
            </a:endParaRPr>
          </a:p>
        </p:txBody>
      </p:sp>
    </p:spTree>
    <p:extLst>
      <p:ext uri="{BB962C8B-B14F-4D97-AF65-F5344CB8AC3E}">
        <p14:creationId xmlns:p14="http://schemas.microsoft.com/office/powerpoint/2010/main" val="15225718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8800" y="381000"/>
            <a:ext cx="4457700" cy="3784840"/>
          </a:xfrm>
        </p:spPr>
      </p:pic>
      <p:sp>
        <p:nvSpPr>
          <p:cNvPr id="3" name="Title 2"/>
          <p:cNvSpPr>
            <a:spLocks noGrp="1"/>
          </p:cNvSpPr>
          <p:nvPr>
            <p:ph type="title"/>
          </p:nvPr>
        </p:nvSpPr>
        <p:spPr/>
        <p:txBody>
          <a:bodyPr/>
          <a:lstStyle/>
          <a:p>
            <a:r>
              <a:rPr lang="en-US" dirty="0" smtClean="0">
                <a:solidFill>
                  <a:srgbClr val="92D050"/>
                </a:solidFill>
              </a:rPr>
              <a:t>South Carolina’s Nullification Act - 1832</a:t>
            </a:r>
            <a:endParaRPr lang="en-US" dirty="0">
              <a:solidFill>
                <a:srgbClr val="92D050"/>
              </a:solidFill>
            </a:endParaRPr>
          </a:p>
        </p:txBody>
      </p:sp>
    </p:spTree>
    <p:extLst>
      <p:ext uri="{BB962C8B-B14F-4D97-AF65-F5344CB8AC3E}">
        <p14:creationId xmlns:p14="http://schemas.microsoft.com/office/powerpoint/2010/main" val="11601341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410200" y="457200"/>
            <a:ext cx="2819400" cy="4267200"/>
          </a:xfrm>
        </p:spPr>
        <p:txBody>
          <a:bodyPr>
            <a:normAutofit fontScale="62500" lnSpcReduction="20000"/>
          </a:bodyPr>
          <a:lstStyle/>
          <a:p>
            <a:r>
              <a:rPr lang="en-US" dirty="0" smtClean="0"/>
              <a:t>Jackson, after threatening to hang John C. Calhoun from a sour apple tree, responded forcefully. </a:t>
            </a:r>
          </a:p>
          <a:p>
            <a:r>
              <a:rPr lang="en-US" dirty="0" smtClean="0"/>
              <a:t>He reinforced all of the federal positions along the coast of South Carolina.</a:t>
            </a:r>
          </a:p>
          <a:p>
            <a:r>
              <a:rPr lang="en-US" dirty="0" smtClean="0"/>
              <a:t>Congress passed the Force Act in order to compel South Carolina to abide by federal law.</a:t>
            </a:r>
          </a:p>
          <a:p>
            <a:r>
              <a:rPr lang="en-US" dirty="0" smtClean="0"/>
              <a:t>Eventually, the tariff was reduced and South Carolina withdrew its nullification of the Tariff of Abominations.  </a:t>
            </a:r>
          </a:p>
          <a:p>
            <a:r>
              <a:rPr lang="en-US" dirty="0" smtClean="0"/>
              <a:t>However, the state legislature immediately nullified the Force Act – which Jackson ignored.  The larger issue, then, remained unresolved.</a:t>
            </a:r>
            <a:endParaRPr lang="en-US" dirty="0"/>
          </a:p>
        </p:txBody>
      </p:sp>
      <p:sp>
        <p:nvSpPr>
          <p:cNvPr id="3" name="Title 2"/>
          <p:cNvSpPr>
            <a:spLocks noGrp="1"/>
          </p:cNvSpPr>
          <p:nvPr>
            <p:ph type="title"/>
          </p:nvPr>
        </p:nvSpPr>
        <p:spPr/>
        <p:txBody>
          <a:bodyPr/>
          <a:lstStyle/>
          <a:p>
            <a:r>
              <a:rPr lang="en-US" dirty="0" smtClean="0">
                <a:solidFill>
                  <a:srgbClr val="92D050"/>
                </a:solidFill>
              </a:rPr>
              <a:t>Jackson’s Response</a:t>
            </a:r>
            <a:endParaRPr lang="en-US" dirty="0">
              <a:solidFill>
                <a:srgbClr val="92D05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457200"/>
            <a:ext cx="4843296" cy="4191000"/>
          </a:xfrm>
          <a:prstGeom prst="rect">
            <a:avLst/>
          </a:prstGeom>
        </p:spPr>
      </p:pic>
    </p:spTree>
    <p:extLst>
      <p:ext uri="{BB962C8B-B14F-4D97-AF65-F5344CB8AC3E}">
        <p14:creationId xmlns:p14="http://schemas.microsoft.com/office/powerpoint/2010/main" val="3299718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smtClean="0"/>
              <a:t>Jackson was generally opposed to internal improvements due to the cost of the projects.  This was not a popular stance in the West, but he won support in states like New York and Pennsylvania through this position. </a:t>
            </a:r>
          </a:p>
          <a:p>
            <a:r>
              <a:rPr lang="en-US" dirty="0" smtClean="0"/>
              <a:t>He favored low, low prices for Western lands, a policy which favored low income farmers over land speculators.  </a:t>
            </a:r>
          </a:p>
          <a:p>
            <a:r>
              <a:rPr lang="en-US" dirty="0" smtClean="0"/>
              <a:t>The low prices for land – land sales had been used for the purposes of raising revenue – caused concern in the South.  The natural recourse would be to raise the tariffs again.</a:t>
            </a:r>
            <a:endParaRPr lang="en-US" dirty="0"/>
          </a:p>
        </p:txBody>
      </p:sp>
      <p:sp>
        <p:nvSpPr>
          <p:cNvPr id="3" name="Title 2"/>
          <p:cNvSpPr>
            <a:spLocks noGrp="1"/>
          </p:cNvSpPr>
          <p:nvPr>
            <p:ph type="title"/>
          </p:nvPr>
        </p:nvSpPr>
        <p:spPr>
          <a:xfrm>
            <a:off x="533400" y="4876800"/>
            <a:ext cx="7787640" cy="914400"/>
          </a:xfrm>
        </p:spPr>
        <p:txBody>
          <a:bodyPr/>
          <a:lstStyle/>
          <a:p>
            <a:r>
              <a:rPr lang="en-US" dirty="0" smtClean="0">
                <a:solidFill>
                  <a:srgbClr val="92D050"/>
                </a:solidFill>
              </a:rPr>
              <a:t>Jackson’s Policy in the West</a:t>
            </a:r>
            <a:endParaRPr lang="en-US" dirty="0">
              <a:solidFill>
                <a:srgbClr val="92D050"/>
              </a:solidFill>
            </a:endParaRPr>
          </a:p>
        </p:txBody>
      </p:sp>
    </p:spTree>
    <p:extLst>
      <p:ext uri="{BB962C8B-B14F-4D97-AF65-F5344CB8AC3E}">
        <p14:creationId xmlns:p14="http://schemas.microsoft.com/office/powerpoint/2010/main" val="4105479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846628"/>
            <a:ext cx="4343400" cy="3107344"/>
          </a:xfrm>
        </p:spPr>
      </p:pic>
      <p:sp>
        <p:nvSpPr>
          <p:cNvPr id="6" name="Text Placeholder 5"/>
          <p:cNvSpPr>
            <a:spLocks noGrp="1"/>
          </p:cNvSpPr>
          <p:nvPr>
            <p:ph type="body" sz="half" idx="2"/>
          </p:nvPr>
        </p:nvSpPr>
        <p:spPr/>
        <p:txBody>
          <a:bodyPr/>
          <a:lstStyle/>
          <a:p>
            <a:r>
              <a:rPr lang="en-US" dirty="0" smtClean="0">
                <a:solidFill>
                  <a:srgbClr val="92D050"/>
                </a:solidFill>
              </a:rPr>
              <a:t>Cherokee</a:t>
            </a:r>
          </a:p>
          <a:p>
            <a:endParaRPr lang="en-US" dirty="0">
              <a:solidFill>
                <a:srgbClr val="92D050"/>
              </a:solidFill>
            </a:endParaRPr>
          </a:p>
          <a:p>
            <a:r>
              <a:rPr lang="en-US" dirty="0" smtClean="0">
                <a:solidFill>
                  <a:srgbClr val="92D050"/>
                </a:solidFill>
              </a:rPr>
              <a:t>Choctaws</a:t>
            </a:r>
          </a:p>
          <a:p>
            <a:endParaRPr lang="en-US" dirty="0">
              <a:solidFill>
                <a:srgbClr val="92D050"/>
              </a:solidFill>
            </a:endParaRPr>
          </a:p>
          <a:p>
            <a:r>
              <a:rPr lang="en-US" dirty="0" smtClean="0">
                <a:solidFill>
                  <a:srgbClr val="92D050"/>
                </a:solidFill>
              </a:rPr>
              <a:t>Seminoles</a:t>
            </a:r>
          </a:p>
          <a:p>
            <a:endParaRPr lang="en-US" dirty="0">
              <a:solidFill>
                <a:srgbClr val="92D050"/>
              </a:solidFill>
            </a:endParaRPr>
          </a:p>
          <a:p>
            <a:r>
              <a:rPr lang="en-US" dirty="0" smtClean="0">
                <a:solidFill>
                  <a:srgbClr val="92D050"/>
                </a:solidFill>
              </a:rPr>
              <a:t>Creeks</a:t>
            </a:r>
          </a:p>
          <a:p>
            <a:endParaRPr lang="en-US" dirty="0">
              <a:solidFill>
                <a:srgbClr val="92D050"/>
              </a:solidFill>
            </a:endParaRPr>
          </a:p>
          <a:p>
            <a:r>
              <a:rPr lang="en-US" dirty="0" smtClean="0">
                <a:solidFill>
                  <a:srgbClr val="92D050"/>
                </a:solidFill>
              </a:rPr>
              <a:t>Chickasaw</a:t>
            </a:r>
            <a:endParaRPr lang="en-US" dirty="0">
              <a:solidFill>
                <a:srgbClr val="92D050"/>
              </a:solidFill>
            </a:endParaRPr>
          </a:p>
        </p:txBody>
      </p:sp>
      <p:sp>
        <p:nvSpPr>
          <p:cNvPr id="4" name="Title 3"/>
          <p:cNvSpPr>
            <a:spLocks noGrp="1"/>
          </p:cNvSpPr>
          <p:nvPr>
            <p:ph type="title"/>
          </p:nvPr>
        </p:nvSpPr>
        <p:spPr/>
        <p:txBody>
          <a:bodyPr/>
          <a:lstStyle/>
          <a:p>
            <a:r>
              <a:rPr lang="en-US" dirty="0" smtClean="0">
                <a:solidFill>
                  <a:srgbClr val="92D050"/>
                </a:solidFill>
              </a:rPr>
              <a:t>The Five Civilized Tribes</a:t>
            </a:r>
            <a:endParaRPr lang="en-US" dirty="0">
              <a:solidFill>
                <a:srgbClr val="92D050"/>
              </a:solidFill>
            </a:endParaRPr>
          </a:p>
        </p:txBody>
      </p:sp>
    </p:spTree>
    <p:extLst>
      <p:ext uri="{BB962C8B-B14F-4D97-AF65-F5344CB8AC3E}">
        <p14:creationId xmlns:p14="http://schemas.microsoft.com/office/powerpoint/2010/main" val="40016961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2241" y="762000"/>
            <a:ext cx="5246559" cy="3810000"/>
          </a:xfrm>
        </p:spPr>
      </p:pic>
      <p:sp>
        <p:nvSpPr>
          <p:cNvPr id="3" name="Text Placeholder 2"/>
          <p:cNvSpPr>
            <a:spLocks noGrp="1"/>
          </p:cNvSpPr>
          <p:nvPr>
            <p:ph type="body" sz="half" idx="2"/>
          </p:nvPr>
        </p:nvSpPr>
        <p:spPr>
          <a:xfrm>
            <a:off x="5715000" y="685800"/>
            <a:ext cx="2590800" cy="4267199"/>
          </a:xfrm>
        </p:spPr>
        <p:txBody>
          <a:bodyPr>
            <a:normAutofit/>
          </a:bodyPr>
          <a:lstStyle/>
          <a:p>
            <a:r>
              <a:rPr lang="en-US" dirty="0" smtClean="0"/>
              <a:t>As Southern planters moved further and further west, encroachments upon the territories of the five civilized tribes were inevitable.  Most of the tribes, though, had devoted themselves to the assimilation process.  Some had adopted plantation agriculture, and even owned slaves.  But the assimilation – and particularly the economic success enjoyed by some tribes, provoke more hostility.</a:t>
            </a:r>
            <a:endParaRPr lang="en-US" dirty="0"/>
          </a:p>
        </p:txBody>
      </p:sp>
      <p:sp>
        <p:nvSpPr>
          <p:cNvPr id="4" name="Title 3"/>
          <p:cNvSpPr>
            <a:spLocks noGrp="1"/>
          </p:cNvSpPr>
          <p:nvPr>
            <p:ph type="title"/>
          </p:nvPr>
        </p:nvSpPr>
        <p:spPr/>
        <p:txBody>
          <a:bodyPr/>
          <a:lstStyle/>
          <a:p>
            <a:r>
              <a:rPr lang="en-US" dirty="0" smtClean="0">
                <a:solidFill>
                  <a:srgbClr val="92D050"/>
                </a:solidFill>
              </a:rPr>
              <a:t>Cotton Plantations</a:t>
            </a:r>
            <a:endParaRPr lang="en-US" dirty="0">
              <a:solidFill>
                <a:srgbClr val="92D050"/>
              </a:solidFill>
            </a:endParaRPr>
          </a:p>
        </p:txBody>
      </p:sp>
    </p:spTree>
    <p:extLst>
      <p:ext uri="{BB962C8B-B14F-4D97-AF65-F5344CB8AC3E}">
        <p14:creationId xmlns:p14="http://schemas.microsoft.com/office/powerpoint/2010/main" val="30031257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1722" y="806815"/>
            <a:ext cx="4819878" cy="3536585"/>
          </a:xfrm>
        </p:spPr>
      </p:pic>
      <p:sp>
        <p:nvSpPr>
          <p:cNvPr id="3" name="Text Placeholder 2"/>
          <p:cNvSpPr>
            <a:spLocks noGrp="1"/>
          </p:cNvSpPr>
          <p:nvPr>
            <p:ph type="body" sz="half" idx="2"/>
          </p:nvPr>
        </p:nvSpPr>
        <p:spPr>
          <a:xfrm>
            <a:off x="5715000" y="685800"/>
            <a:ext cx="2743200" cy="3809999"/>
          </a:xfrm>
        </p:spPr>
        <p:txBody>
          <a:bodyPr>
            <a:normAutofit/>
          </a:bodyPr>
          <a:lstStyle/>
          <a:p>
            <a:r>
              <a:rPr lang="en-US" dirty="0" smtClean="0"/>
              <a:t>Jackson – who had shown his Indian-hating side at the Battle of Horseshoe bend and during the Seminole Wars – encouraged the removal of all Indian tribes to points west of the Mississippi River.  The Indian Removal Act authorized the purchase of all Native American Territory and their relocation to the West.</a:t>
            </a:r>
            <a:endParaRPr lang="en-US" dirty="0"/>
          </a:p>
        </p:txBody>
      </p:sp>
      <p:sp>
        <p:nvSpPr>
          <p:cNvPr id="4" name="Title 3"/>
          <p:cNvSpPr>
            <a:spLocks noGrp="1"/>
          </p:cNvSpPr>
          <p:nvPr>
            <p:ph type="title"/>
          </p:nvPr>
        </p:nvSpPr>
        <p:spPr/>
        <p:txBody>
          <a:bodyPr/>
          <a:lstStyle/>
          <a:p>
            <a:r>
              <a:rPr lang="en-US" sz="4000" dirty="0" smtClean="0">
                <a:solidFill>
                  <a:srgbClr val="92D050"/>
                </a:solidFill>
              </a:rPr>
              <a:t>The Indian Removal Act of 1830</a:t>
            </a:r>
            <a:endParaRPr lang="en-US" sz="4000" dirty="0">
              <a:solidFill>
                <a:srgbClr val="92D050"/>
              </a:solidFill>
            </a:endParaRPr>
          </a:p>
        </p:txBody>
      </p:sp>
    </p:spTree>
    <p:extLst>
      <p:ext uri="{BB962C8B-B14F-4D97-AF65-F5344CB8AC3E}">
        <p14:creationId xmlns:p14="http://schemas.microsoft.com/office/powerpoint/2010/main" val="26265947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884093"/>
            <a:ext cx="4343400" cy="3718213"/>
          </a:xfrm>
        </p:spPr>
      </p:pic>
      <p:sp>
        <p:nvSpPr>
          <p:cNvPr id="3" name="Text Placeholder 2"/>
          <p:cNvSpPr>
            <a:spLocks noGrp="1"/>
          </p:cNvSpPr>
          <p:nvPr>
            <p:ph type="body" sz="half" idx="2"/>
          </p:nvPr>
        </p:nvSpPr>
        <p:spPr/>
        <p:txBody>
          <a:bodyPr>
            <a:normAutofit lnSpcReduction="10000"/>
          </a:bodyPr>
          <a:lstStyle/>
          <a:p>
            <a:r>
              <a:rPr lang="en-US" dirty="0" smtClean="0"/>
              <a:t>The Cherokee had perhaps done more to assimilate into American society than any other tribe.  They had a bicameral legislature, a court system, well-trained lawyers that participate in the American legal system, a written language – created by George Guess (Sequoyah) – and even two newspapers. </a:t>
            </a:r>
            <a:endParaRPr lang="en-US" dirty="0"/>
          </a:p>
        </p:txBody>
      </p:sp>
      <p:sp>
        <p:nvSpPr>
          <p:cNvPr id="4" name="Title 3"/>
          <p:cNvSpPr>
            <a:spLocks noGrp="1"/>
          </p:cNvSpPr>
          <p:nvPr>
            <p:ph type="title"/>
          </p:nvPr>
        </p:nvSpPr>
        <p:spPr/>
        <p:txBody>
          <a:bodyPr/>
          <a:lstStyle/>
          <a:p>
            <a:r>
              <a:rPr lang="en-US" dirty="0" smtClean="0"/>
              <a:t>The Case of the Cherokee</a:t>
            </a:r>
            <a:endParaRPr lang="en-US" dirty="0"/>
          </a:p>
        </p:txBody>
      </p:sp>
    </p:spTree>
    <p:extLst>
      <p:ext uri="{BB962C8B-B14F-4D97-AF65-F5344CB8AC3E}">
        <p14:creationId xmlns:p14="http://schemas.microsoft.com/office/powerpoint/2010/main" val="39291531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794147"/>
            <a:ext cx="4343400" cy="3212306"/>
          </a:xfrm>
        </p:spPr>
      </p:pic>
      <p:sp>
        <p:nvSpPr>
          <p:cNvPr id="3" name="Text Placeholder 2"/>
          <p:cNvSpPr>
            <a:spLocks noGrp="1"/>
          </p:cNvSpPr>
          <p:nvPr>
            <p:ph type="body" sz="half" idx="2"/>
          </p:nvPr>
        </p:nvSpPr>
        <p:spPr/>
        <p:txBody>
          <a:bodyPr>
            <a:normAutofit lnSpcReduction="10000"/>
          </a:bodyPr>
          <a:lstStyle/>
          <a:p>
            <a:r>
              <a:rPr lang="en-US" dirty="0" smtClean="0"/>
              <a:t>When the Cherokee constitution was nullified by the state of Georgia and the discovery of gold on their land led to the eviction of the Cherokee from their territory, the Supreme Court refused to hear their case.  Claiming that the Cherokee were a dependent nation without the right to bring their grievances to court, Marshall threw out the case.</a:t>
            </a:r>
            <a:endParaRPr lang="en-US" dirty="0"/>
          </a:p>
        </p:txBody>
      </p:sp>
      <p:sp>
        <p:nvSpPr>
          <p:cNvPr id="4" name="Title 3"/>
          <p:cNvSpPr>
            <a:spLocks noGrp="1"/>
          </p:cNvSpPr>
          <p:nvPr>
            <p:ph type="title"/>
          </p:nvPr>
        </p:nvSpPr>
        <p:spPr/>
        <p:txBody>
          <a:bodyPr/>
          <a:lstStyle/>
          <a:p>
            <a:r>
              <a:rPr lang="en-US" sz="4400" i="1" dirty="0" smtClean="0">
                <a:solidFill>
                  <a:srgbClr val="92D050"/>
                </a:solidFill>
              </a:rPr>
              <a:t>Cherokee Nation V. Georgia </a:t>
            </a:r>
            <a:r>
              <a:rPr lang="en-US" sz="4400" dirty="0" smtClean="0">
                <a:solidFill>
                  <a:srgbClr val="92D050"/>
                </a:solidFill>
              </a:rPr>
              <a:t>(1831)</a:t>
            </a:r>
            <a:endParaRPr lang="en-US" sz="4400" dirty="0">
              <a:solidFill>
                <a:srgbClr val="92D050"/>
              </a:solidFill>
            </a:endParaRPr>
          </a:p>
        </p:txBody>
      </p:sp>
    </p:spTree>
    <p:extLst>
      <p:ext uri="{BB962C8B-B14F-4D97-AF65-F5344CB8AC3E}">
        <p14:creationId xmlns:p14="http://schemas.microsoft.com/office/powerpoint/2010/main" val="41752789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90600" y="457200"/>
            <a:ext cx="3382826" cy="4191000"/>
          </a:xfrm>
        </p:spPr>
      </p:pic>
      <p:sp>
        <p:nvSpPr>
          <p:cNvPr id="3" name="Text Placeholder 2"/>
          <p:cNvSpPr>
            <a:spLocks noGrp="1"/>
          </p:cNvSpPr>
          <p:nvPr>
            <p:ph type="body" sz="half" idx="2"/>
          </p:nvPr>
        </p:nvSpPr>
        <p:spPr>
          <a:xfrm>
            <a:off x="5715000" y="685800"/>
            <a:ext cx="2971800" cy="4191000"/>
          </a:xfrm>
        </p:spPr>
        <p:txBody>
          <a:bodyPr>
            <a:normAutofit fontScale="92500" lnSpcReduction="10000"/>
          </a:bodyPr>
          <a:lstStyle/>
          <a:p>
            <a:r>
              <a:rPr lang="en-US" dirty="0" smtClean="0"/>
              <a:t>When a similar case is brought forth by a group of missionaries working on the Cherokee’s reservations, the Supreme Court reversed course.  Now, they rule that the Cherokee are a sovereign nation, that Georgia cannot compel the tribe to relocate, and that the Cherokee are entitled to their land.  Andrew Jackson is reported to have responded, “Chief Justice Marshall has made his decision.  Now, let him enforce it.”  Jackson refused to use the federal power to protect the Cherokee from the state of Georgia’s encroachment.  </a:t>
            </a:r>
            <a:endParaRPr lang="en-US" dirty="0"/>
          </a:p>
        </p:txBody>
      </p:sp>
      <p:sp>
        <p:nvSpPr>
          <p:cNvPr id="4" name="Title 3"/>
          <p:cNvSpPr>
            <a:spLocks noGrp="1"/>
          </p:cNvSpPr>
          <p:nvPr>
            <p:ph type="title"/>
          </p:nvPr>
        </p:nvSpPr>
        <p:spPr/>
        <p:txBody>
          <a:bodyPr/>
          <a:lstStyle/>
          <a:p>
            <a:r>
              <a:rPr lang="en-US" i="1" dirty="0" smtClean="0">
                <a:solidFill>
                  <a:srgbClr val="92D050"/>
                </a:solidFill>
              </a:rPr>
              <a:t>Worcester V. Georgia, </a:t>
            </a:r>
            <a:r>
              <a:rPr lang="en-US" dirty="0" smtClean="0">
                <a:solidFill>
                  <a:srgbClr val="92D050"/>
                </a:solidFill>
              </a:rPr>
              <a:t>(1832)</a:t>
            </a:r>
            <a:endParaRPr lang="en-US" dirty="0">
              <a:solidFill>
                <a:srgbClr val="92D050"/>
              </a:solidFill>
            </a:endParaRPr>
          </a:p>
        </p:txBody>
      </p:sp>
    </p:spTree>
    <p:extLst>
      <p:ext uri="{BB962C8B-B14F-4D97-AF65-F5344CB8AC3E}">
        <p14:creationId xmlns:p14="http://schemas.microsoft.com/office/powerpoint/2010/main" val="2299178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half" idx="2"/>
          </p:nvPr>
        </p:nvSpPr>
        <p:spPr>
          <a:xfrm>
            <a:off x="838200" y="4343400"/>
            <a:ext cx="7924800" cy="1219200"/>
          </a:xfrm>
        </p:spPr>
        <p:txBody>
          <a:bodyPr>
            <a:normAutofit/>
          </a:bodyPr>
          <a:lstStyle/>
          <a:p>
            <a:r>
              <a:rPr lang="en-US" dirty="0" smtClean="0"/>
              <a:t>While divisions were emerging during this period of US History, a general sense of deference to the Congressional leadership to solve major problems was evident throughout the period.  The “Great Triumvirate” of Clay, Calhoun, and Webster would drive the Senate through the 1850s.</a:t>
            </a:r>
            <a:endParaRPr lang="en-US" dirty="0"/>
          </a:p>
        </p:txBody>
      </p:sp>
      <p:sp>
        <p:nvSpPr>
          <p:cNvPr id="5" name="Title 4"/>
          <p:cNvSpPr>
            <a:spLocks noGrp="1"/>
          </p:cNvSpPr>
          <p:nvPr>
            <p:ph type="title"/>
          </p:nvPr>
        </p:nvSpPr>
        <p:spPr>
          <a:xfrm>
            <a:off x="838200" y="5410200"/>
            <a:ext cx="7543800" cy="914400"/>
          </a:xfrm>
        </p:spPr>
        <p:txBody>
          <a:bodyPr/>
          <a:lstStyle/>
          <a:p>
            <a:r>
              <a:rPr lang="en-US" dirty="0" smtClean="0">
                <a:solidFill>
                  <a:srgbClr val="92D050"/>
                </a:solidFill>
              </a:rPr>
              <a:t>The Era of Good Feelings</a:t>
            </a:r>
            <a:endParaRPr lang="en-US" dirty="0">
              <a:solidFill>
                <a:srgbClr val="92D050"/>
              </a:solidFill>
            </a:endParaRPr>
          </a:p>
        </p:txBody>
      </p:sp>
      <p:pic>
        <p:nvPicPr>
          <p:cNvPr id="10" name="Picture Placeholder 9"/>
          <p:cNvPicPr>
            <a:picLocks noGrp="1" noChangeAspect="1"/>
          </p:cNvPicPr>
          <p:nvPr>
            <p:ph type="pic" idx="1"/>
          </p:nvPr>
        </p:nvPicPr>
        <p:blipFill>
          <a:blip r:embed="rId2">
            <a:extLst>
              <a:ext uri="{28A0092B-C50C-407E-A947-70E740481C1C}">
                <a14:useLocalDpi xmlns:a14="http://schemas.microsoft.com/office/drawing/2010/main" val="0"/>
              </a:ext>
            </a:extLst>
          </a:blip>
          <a:srcRect t="9013" b="9013"/>
          <a:stretch>
            <a:fillRect/>
          </a:stretch>
        </p:blipFill>
        <p:spPr>
          <a:xfrm>
            <a:off x="1828800" y="609600"/>
            <a:ext cx="5683636" cy="3578225"/>
          </a:xfrm>
        </p:spPr>
      </p:pic>
    </p:spTree>
    <p:extLst>
      <p:ext uri="{BB962C8B-B14F-4D97-AF65-F5344CB8AC3E}">
        <p14:creationId xmlns:p14="http://schemas.microsoft.com/office/powerpoint/2010/main" val="29798292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998922"/>
            <a:ext cx="4343400" cy="2802755"/>
          </a:xfrm>
        </p:spPr>
      </p:pic>
      <p:sp>
        <p:nvSpPr>
          <p:cNvPr id="3" name="Text Placeholder 2"/>
          <p:cNvSpPr>
            <a:spLocks noGrp="1"/>
          </p:cNvSpPr>
          <p:nvPr>
            <p:ph type="body" sz="half" idx="2"/>
          </p:nvPr>
        </p:nvSpPr>
        <p:spPr/>
        <p:txBody>
          <a:bodyPr>
            <a:normAutofit fontScale="92500" lnSpcReduction="20000"/>
          </a:bodyPr>
          <a:lstStyle/>
          <a:p>
            <a:r>
              <a:rPr lang="en-US" dirty="0" smtClean="0"/>
              <a:t>The actual removal of the Cherokee tribe took place in 1837, and it is known as the Trail of Tears.  Over a quarter of the 20,000 members of the tribe would die during the forced march to the West.  The only tribe which remained unconquered of the “Five Civilized Tribes” was a contingent of the Seminoles – followers of Osceola – who retreated to the Everglades and fought a ten year war to remain autonomous and sovereign.</a:t>
            </a:r>
            <a:endParaRPr lang="en-US" dirty="0"/>
          </a:p>
        </p:txBody>
      </p:sp>
      <p:sp>
        <p:nvSpPr>
          <p:cNvPr id="4" name="Title 3"/>
          <p:cNvSpPr>
            <a:spLocks noGrp="1"/>
          </p:cNvSpPr>
          <p:nvPr>
            <p:ph type="title"/>
          </p:nvPr>
        </p:nvSpPr>
        <p:spPr/>
        <p:txBody>
          <a:bodyPr/>
          <a:lstStyle/>
          <a:p>
            <a:r>
              <a:rPr lang="en-US" dirty="0" smtClean="0">
                <a:solidFill>
                  <a:srgbClr val="92D050"/>
                </a:solidFill>
              </a:rPr>
              <a:t>The Trail of Tears</a:t>
            </a:r>
            <a:endParaRPr lang="en-US" dirty="0">
              <a:solidFill>
                <a:srgbClr val="92D050"/>
              </a:solidFill>
            </a:endParaRPr>
          </a:p>
        </p:txBody>
      </p:sp>
    </p:spTree>
    <p:extLst>
      <p:ext uri="{BB962C8B-B14F-4D97-AF65-F5344CB8AC3E}">
        <p14:creationId xmlns:p14="http://schemas.microsoft.com/office/powerpoint/2010/main" val="1922886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95400" y="560999"/>
            <a:ext cx="3578237" cy="4315801"/>
          </a:xfrm>
        </p:spPr>
      </p:pic>
      <p:sp>
        <p:nvSpPr>
          <p:cNvPr id="7" name="Text Placeholder 6"/>
          <p:cNvSpPr>
            <a:spLocks noGrp="1"/>
          </p:cNvSpPr>
          <p:nvPr>
            <p:ph type="body" sz="half" idx="2"/>
          </p:nvPr>
        </p:nvSpPr>
        <p:spPr>
          <a:xfrm>
            <a:off x="5715000" y="685800"/>
            <a:ext cx="3124200" cy="4495799"/>
          </a:xfrm>
        </p:spPr>
        <p:txBody>
          <a:bodyPr/>
          <a:lstStyle/>
          <a:p>
            <a:pPr marL="285750" indent="-285750">
              <a:buFont typeface="Wingdings" pitchFamily="2" charset="2"/>
              <a:buChar char="ü"/>
            </a:pPr>
            <a:r>
              <a:rPr lang="en-US" dirty="0" smtClean="0"/>
              <a:t>Clay sought an interdependent, free market economy to unify the regions.</a:t>
            </a:r>
          </a:p>
          <a:p>
            <a:pPr marL="285750" indent="-285750">
              <a:buFont typeface="Wingdings" pitchFamily="2" charset="2"/>
              <a:buChar char="ü"/>
            </a:pPr>
            <a:r>
              <a:rPr lang="en-US" dirty="0" smtClean="0"/>
              <a:t>If the West produced food, the South produced Cotton, and the New England states operated the factories and shipping, the nation would be less dependent upon Europe.</a:t>
            </a:r>
          </a:p>
          <a:p>
            <a:pPr marL="285750" indent="-285750">
              <a:buFont typeface="Wingdings" pitchFamily="2" charset="2"/>
              <a:buChar char="ü"/>
            </a:pPr>
            <a:r>
              <a:rPr lang="en-US" dirty="0" smtClean="0"/>
              <a:t>Internal Improvements were needed to facilitate trade.</a:t>
            </a:r>
          </a:p>
          <a:p>
            <a:pPr marL="285750" indent="-285750">
              <a:buFont typeface="Wingdings" pitchFamily="2" charset="2"/>
              <a:buChar char="ü"/>
            </a:pPr>
            <a:r>
              <a:rPr lang="en-US" dirty="0" smtClean="0"/>
              <a:t>Power should be in the hands of the Congress, not the Presidency</a:t>
            </a:r>
            <a:endParaRPr lang="en-US" dirty="0"/>
          </a:p>
        </p:txBody>
      </p:sp>
      <p:sp>
        <p:nvSpPr>
          <p:cNvPr id="5" name="Title 4"/>
          <p:cNvSpPr>
            <a:spLocks noGrp="1"/>
          </p:cNvSpPr>
          <p:nvPr>
            <p:ph type="title"/>
          </p:nvPr>
        </p:nvSpPr>
        <p:spPr>
          <a:xfrm>
            <a:off x="777240" y="4876800"/>
            <a:ext cx="7757160" cy="1447800"/>
          </a:xfrm>
        </p:spPr>
        <p:txBody>
          <a:bodyPr/>
          <a:lstStyle/>
          <a:p>
            <a:r>
              <a:rPr lang="en-US" sz="4400" dirty="0" smtClean="0">
                <a:solidFill>
                  <a:srgbClr val="92D050"/>
                </a:solidFill>
              </a:rPr>
              <a:t>Henry Clay’s “American System” for Unified Growth</a:t>
            </a:r>
            <a:endParaRPr lang="en-US" sz="4400" dirty="0">
              <a:solidFill>
                <a:srgbClr val="92D050"/>
              </a:solidFill>
            </a:endParaRPr>
          </a:p>
        </p:txBody>
      </p:sp>
    </p:spTree>
    <p:extLst>
      <p:ext uri="{BB962C8B-B14F-4D97-AF65-F5344CB8AC3E}">
        <p14:creationId xmlns:p14="http://schemas.microsoft.com/office/powerpoint/2010/main" val="33937567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8759" y="782070"/>
            <a:ext cx="4865241" cy="3866129"/>
          </a:xfrm>
        </p:spPr>
      </p:pic>
      <p:sp>
        <p:nvSpPr>
          <p:cNvPr id="7" name="Text Placeholder 6"/>
          <p:cNvSpPr>
            <a:spLocks noGrp="1"/>
          </p:cNvSpPr>
          <p:nvPr>
            <p:ph type="body" sz="half" idx="2"/>
          </p:nvPr>
        </p:nvSpPr>
        <p:spPr>
          <a:xfrm>
            <a:off x="5715000" y="685800"/>
            <a:ext cx="2743200" cy="3886199"/>
          </a:xfrm>
        </p:spPr>
        <p:txBody>
          <a:bodyPr>
            <a:normAutofit lnSpcReduction="10000"/>
          </a:bodyPr>
          <a:lstStyle/>
          <a:p>
            <a:r>
              <a:rPr lang="en-US" dirty="0" smtClean="0"/>
              <a:t>The 2</a:t>
            </a:r>
            <a:r>
              <a:rPr lang="en-US" baseline="30000" dirty="0" smtClean="0"/>
              <a:t>nd</a:t>
            </a:r>
            <a:r>
              <a:rPr lang="en-US" dirty="0" smtClean="0"/>
              <a:t> National Bank was chartered under Monroe, with Congress providing 20% of the start-up capital - $7 Million – and appoint one-third of the Bank’s directors.  While many Republicans endorsed the ideas of measured growth which the National Bank encouraged, others viewed it as a hindrance to economic opportunities.  Westerners in particular thought that the bank had too much power over the governments’ finances.</a:t>
            </a:r>
            <a:endParaRPr lang="en-US" dirty="0"/>
          </a:p>
        </p:txBody>
      </p:sp>
      <p:sp>
        <p:nvSpPr>
          <p:cNvPr id="5" name="Title 4"/>
          <p:cNvSpPr>
            <a:spLocks noGrp="1"/>
          </p:cNvSpPr>
          <p:nvPr>
            <p:ph type="title"/>
          </p:nvPr>
        </p:nvSpPr>
        <p:spPr/>
        <p:txBody>
          <a:bodyPr/>
          <a:lstStyle/>
          <a:p>
            <a:r>
              <a:rPr lang="en-US" dirty="0" smtClean="0">
                <a:solidFill>
                  <a:srgbClr val="92D050"/>
                </a:solidFill>
              </a:rPr>
              <a:t>The American System </a:t>
            </a:r>
            <a:endParaRPr lang="en-US" dirty="0">
              <a:solidFill>
                <a:srgbClr val="92D050"/>
              </a:solidFill>
            </a:endParaRPr>
          </a:p>
        </p:txBody>
      </p:sp>
    </p:spTree>
    <p:extLst>
      <p:ext uri="{BB962C8B-B14F-4D97-AF65-F5344CB8AC3E}">
        <p14:creationId xmlns:p14="http://schemas.microsoft.com/office/powerpoint/2010/main" val="17572381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990600"/>
            <a:ext cx="5026049" cy="3421488"/>
          </a:xfrm>
        </p:spPr>
      </p:pic>
      <p:sp>
        <p:nvSpPr>
          <p:cNvPr id="3" name="Text Placeholder 2"/>
          <p:cNvSpPr>
            <a:spLocks noGrp="1"/>
          </p:cNvSpPr>
          <p:nvPr>
            <p:ph type="body" sz="half" idx="2"/>
          </p:nvPr>
        </p:nvSpPr>
        <p:spPr>
          <a:xfrm>
            <a:off x="5715000" y="685800"/>
            <a:ext cx="2590800" cy="4114799"/>
          </a:xfrm>
        </p:spPr>
        <p:txBody>
          <a:bodyPr>
            <a:normAutofit lnSpcReduction="10000"/>
          </a:bodyPr>
          <a:lstStyle/>
          <a:p>
            <a:r>
              <a:rPr lang="en-US" dirty="0" smtClean="0"/>
              <a:t>The construction of roads and transportations systems were central to the American System – allowing for economic and social unity between regions.  The primary emphasis was placed on roads, canal systems, and the improvement of ports and harbors to facilitate trade.  The extension of the national road was key to the settlement of the “Old Northwest” – what we would call the Great Lakes region and the Heartland today.</a:t>
            </a:r>
            <a:endParaRPr lang="en-US" dirty="0"/>
          </a:p>
        </p:txBody>
      </p:sp>
      <p:sp>
        <p:nvSpPr>
          <p:cNvPr id="4" name="Title 3"/>
          <p:cNvSpPr>
            <a:spLocks noGrp="1"/>
          </p:cNvSpPr>
          <p:nvPr>
            <p:ph type="title"/>
          </p:nvPr>
        </p:nvSpPr>
        <p:spPr/>
        <p:txBody>
          <a:bodyPr/>
          <a:lstStyle/>
          <a:p>
            <a:r>
              <a:rPr lang="en-US" dirty="0" smtClean="0">
                <a:solidFill>
                  <a:srgbClr val="92D050"/>
                </a:solidFill>
              </a:rPr>
              <a:t>The American System</a:t>
            </a:r>
            <a:endParaRPr lang="en-US" dirty="0">
              <a:solidFill>
                <a:srgbClr val="92D050"/>
              </a:solidFill>
            </a:endParaRPr>
          </a:p>
        </p:txBody>
      </p:sp>
    </p:spTree>
    <p:extLst>
      <p:ext uri="{BB962C8B-B14F-4D97-AF65-F5344CB8AC3E}">
        <p14:creationId xmlns:p14="http://schemas.microsoft.com/office/powerpoint/2010/main" val="28867568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5715000" y="685800"/>
            <a:ext cx="2590800" cy="3962399"/>
          </a:xfrm>
        </p:spPr>
        <p:txBody>
          <a:bodyPr>
            <a:normAutofit lnSpcReduction="10000"/>
          </a:bodyPr>
          <a:lstStyle/>
          <a:p>
            <a:r>
              <a:rPr lang="en-US" dirty="0" smtClean="0"/>
              <a:t>The Telegraph was the first major leap in technology which impacted the communication industry – but it would not become practical until the 1840s, when Samuel F.B. Morse brought the invention back with him from Paris.  Until then, the construction of roads – which facilitated the delivery of mail – was the improvement of communication! </a:t>
            </a:r>
            <a:endParaRPr lang="en-US" dirty="0"/>
          </a:p>
        </p:txBody>
      </p:sp>
      <p:sp>
        <p:nvSpPr>
          <p:cNvPr id="4" name="Title 3"/>
          <p:cNvSpPr>
            <a:spLocks noGrp="1"/>
          </p:cNvSpPr>
          <p:nvPr>
            <p:ph type="title"/>
          </p:nvPr>
        </p:nvSpPr>
        <p:spPr/>
        <p:txBody>
          <a:bodyPr/>
          <a:lstStyle/>
          <a:p>
            <a:r>
              <a:rPr lang="en-US" dirty="0" smtClean="0">
                <a:solidFill>
                  <a:srgbClr val="92D050"/>
                </a:solidFill>
              </a:rPr>
              <a:t>Communication Systems</a:t>
            </a:r>
            <a:endParaRPr lang="en-US" dirty="0">
              <a:solidFill>
                <a:srgbClr val="92D050"/>
              </a:solidFill>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01967" y="1013734"/>
            <a:ext cx="4498981" cy="2872466"/>
          </a:xfrm>
        </p:spPr>
      </p:pic>
    </p:spTree>
    <p:extLst>
      <p:ext uri="{BB962C8B-B14F-4D97-AF65-F5344CB8AC3E}">
        <p14:creationId xmlns:p14="http://schemas.microsoft.com/office/powerpoint/2010/main" val="159047415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lemental">
  <a:themeElements>
    <a:clrScheme name="Horizon">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618</TotalTime>
  <Words>2761</Words>
  <Application>Microsoft Office PowerPoint</Application>
  <PresentationFormat>On-screen Show (4:3)</PresentationFormat>
  <Paragraphs>164</Paragraphs>
  <Slides>50</Slides>
  <Notes>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Elemental</vt:lpstr>
      <vt:lpstr>PowerPoint Presentation</vt:lpstr>
      <vt:lpstr>The Growth of Faction and the Evolution of Modern Politics:  Andrew Jackson considered himself the direct representative of the people, and railed against the tools of aristocracy: for example, the National Bank.  Although it would take him some time to ascend to the Presidency, his time in office marked an important change in the way Americans viewed the nature of our democracy.</vt:lpstr>
      <vt:lpstr>“The Era of Good Feelings”  Leaving at the height of his popularity – with Americans still giddy over their surprising ability to acquit themselves of the British during the War of 1812, Madison was able to tap his own successor, fellow Virginian James Monroe.  The Federalist Party was in its death throes after the boorish behavior of the Essex Junto at the Hartford Convention. All appeared to be well.</vt:lpstr>
      <vt:lpstr>Monroe Endorses Internal Improvements in America</vt:lpstr>
      <vt:lpstr>The Era of Good Feelings</vt:lpstr>
      <vt:lpstr>Henry Clay’s “American System” for Unified Growth</vt:lpstr>
      <vt:lpstr>The American System </vt:lpstr>
      <vt:lpstr>The American System</vt:lpstr>
      <vt:lpstr>Communication Systems</vt:lpstr>
      <vt:lpstr>The Protective Tariff </vt:lpstr>
      <vt:lpstr>The Protective Tariff</vt:lpstr>
      <vt:lpstr>Monroe’s Accomplishments</vt:lpstr>
      <vt:lpstr>The Erie Canal</vt:lpstr>
      <vt:lpstr>The Invention of the Steamboat – Robert Fulton</vt:lpstr>
      <vt:lpstr>Federal Supremacy </vt:lpstr>
      <vt:lpstr>James Monroe’s Goodwill Tour of the United States</vt:lpstr>
      <vt:lpstr>Monroe’s Foreign Policy</vt:lpstr>
      <vt:lpstr>Resolving Disputes with England</vt:lpstr>
      <vt:lpstr>The Acquisition of Florida</vt:lpstr>
      <vt:lpstr>The Monroe Doctrine, 1823</vt:lpstr>
      <vt:lpstr>The Panic of 1819</vt:lpstr>
      <vt:lpstr>The Missouri Compromise </vt:lpstr>
      <vt:lpstr>The Missouri Compromise</vt:lpstr>
      <vt:lpstr>The Missouri Compromise</vt:lpstr>
      <vt:lpstr>Increasing Regionalism</vt:lpstr>
      <vt:lpstr>New Politics – and the End of The Era of Good Feelings</vt:lpstr>
      <vt:lpstr>The Corrupt Bargain, 1824</vt:lpstr>
      <vt:lpstr>John Quincy Adams</vt:lpstr>
      <vt:lpstr>Universal White Man’s Suffrage? </vt:lpstr>
      <vt:lpstr>Voter Restrictions, 1820s </vt:lpstr>
      <vt:lpstr>Faction: The “Little Magician” and the Democratic-Republicans.</vt:lpstr>
      <vt:lpstr>The Democratic-Republicans</vt:lpstr>
      <vt:lpstr>The Election of 1928</vt:lpstr>
      <vt:lpstr>Andrew Jackson Landslide </vt:lpstr>
      <vt:lpstr>Jacksonian Democracy: Characteristic of his Presidency </vt:lpstr>
      <vt:lpstr> “The Spoils System”          ‘To the victors go the spoils.’  Jackson was shameless in appointing political supporters, friends, and admirers to civil service jobs.  He believed that most men were capable of performing the duties of government positions, and that there would be little or decrease in the quality of the work.  He fired John Quincy Adams men without remorse – and for no particular reason.</vt:lpstr>
      <vt:lpstr>Andrew Jackson and the 2nd National Bank</vt:lpstr>
      <vt:lpstr>The 2nd National Bank Destroyed</vt:lpstr>
      <vt:lpstr>The Nullification Crisis</vt:lpstr>
      <vt:lpstr>Jackson and Calhoun</vt:lpstr>
      <vt:lpstr>South Carolina’s Nullification Act - 1832</vt:lpstr>
      <vt:lpstr>Jackson’s Response</vt:lpstr>
      <vt:lpstr>Jackson’s Policy in the West</vt:lpstr>
      <vt:lpstr>The Five Civilized Tribes</vt:lpstr>
      <vt:lpstr>Cotton Plantations</vt:lpstr>
      <vt:lpstr>The Indian Removal Act of 1830</vt:lpstr>
      <vt:lpstr>The Case of the Cherokee</vt:lpstr>
      <vt:lpstr>Cherokee Nation V. Georgia (1831)</vt:lpstr>
      <vt:lpstr>Worcester V. Georgia, (1832)</vt:lpstr>
      <vt:lpstr>The Trail of Tears</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Rise of a  New Nation</dc:title>
  <dc:creator>Adam Henry</dc:creator>
  <cp:lastModifiedBy>Adam Henry</cp:lastModifiedBy>
  <cp:revision>35</cp:revision>
  <dcterms:created xsi:type="dcterms:W3CDTF">2013-03-18T18:45:26Z</dcterms:created>
  <dcterms:modified xsi:type="dcterms:W3CDTF">2013-03-19T18:26:31Z</dcterms:modified>
</cp:coreProperties>
</file>